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83" r:id="rId2"/>
    <p:sldId id="258" r:id="rId3"/>
    <p:sldId id="282" r:id="rId4"/>
    <p:sldId id="284" r:id="rId5"/>
    <p:sldId id="315" r:id="rId6"/>
    <p:sldId id="317" r:id="rId7"/>
    <p:sldId id="318" r:id="rId8"/>
    <p:sldId id="319" r:id="rId9"/>
    <p:sldId id="299" r:id="rId10"/>
    <p:sldId id="286" r:id="rId11"/>
    <p:sldId id="269" r:id="rId12"/>
    <p:sldId id="300" r:id="rId13"/>
    <p:sldId id="301" r:id="rId14"/>
    <p:sldId id="302" r:id="rId15"/>
    <p:sldId id="313" r:id="rId16"/>
    <p:sldId id="314" r:id="rId17"/>
    <p:sldId id="311" r:id="rId18"/>
    <p:sldId id="303" r:id="rId19"/>
    <p:sldId id="304" r:id="rId20"/>
    <p:sldId id="305" r:id="rId21"/>
    <p:sldId id="306" r:id="rId22"/>
    <p:sldId id="309" r:id="rId23"/>
    <p:sldId id="307" r:id="rId24"/>
    <p:sldId id="310" r:id="rId25"/>
    <p:sldId id="275" r:id="rId26"/>
    <p:sldId id="288" r:id="rId27"/>
    <p:sldId id="287" r:id="rId28"/>
    <p:sldId id="312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80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249" autoAdjust="0"/>
  </p:normalViewPr>
  <p:slideViewPr>
    <p:cSldViewPr snapToGrid="0" snapToObjects="1">
      <p:cViewPr varScale="1">
        <p:scale>
          <a:sx n="53" d="100"/>
          <a:sy n="53" d="100"/>
        </p:scale>
        <p:origin x="166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5.wmf"/><Relationship Id="rId7" Type="http://schemas.openxmlformats.org/officeDocument/2006/relationships/image" Target="../media/image20.wmf"/><Relationship Id="rId2" Type="http://schemas.openxmlformats.org/officeDocument/2006/relationships/image" Target="../media/image13.wmf"/><Relationship Id="rId1" Type="http://schemas.openxmlformats.org/officeDocument/2006/relationships/image" Target="../media/image17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10" Type="http://schemas.openxmlformats.org/officeDocument/2006/relationships/image" Target="../media/image23.wmf"/><Relationship Id="rId4" Type="http://schemas.openxmlformats.org/officeDocument/2006/relationships/image" Target="../media/image14.wmf"/><Relationship Id="rId9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3.wmf"/><Relationship Id="rId1" Type="http://schemas.openxmlformats.org/officeDocument/2006/relationships/image" Target="../media/image17.wmf"/><Relationship Id="rId6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3.wmf"/><Relationship Id="rId1" Type="http://schemas.openxmlformats.org/officeDocument/2006/relationships/image" Target="../media/image17.wmf"/><Relationship Id="rId6" Type="http://schemas.openxmlformats.org/officeDocument/2006/relationships/image" Target="../media/image18.wmf"/><Relationship Id="rId5" Type="http://schemas.openxmlformats.org/officeDocument/2006/relationships/image" Target="../media/image22.wmf"/><Relationship Id="rId10" Type="http://schemas.openxmlformats.org/officeDocument/2006/relationships/image" Target="../media/image27.wmf"/><Relationship Id="rId4" Type="http://schemas.openxmlformats.org/officeDocument/2006/relationships/image" Target="../media/image14.wmf"/><Relationship Id="rId9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DBCBE-60DD-2646-BD45-8221BFC899E5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4D74D-890E-6244-AA8F-AB46E65F5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94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ask how many kids went</a:t>
            </a:r>
            <a:r>
              <a:rPr lang="en-US" baseline="0" dirty="0"/>
              <a:t> to other sections last week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67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1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artificial languages and programming languages fit into this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10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79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most natural languages are at</a:t>
            </a:r>
            <a:r>
              <a:rPr lang="en-US" baseline="0" dirty="0"/>
              <a:t> least mildly type 1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"if you see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given 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may replace A by the string theta."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91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unit is essentially the program which tells the Turing machine what to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66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Implementational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Algorithmic/</a:t>
            </a:r>
            <a:r>
              <a:rPr lang="en-US" dirty="0" err="1"/>
              <a:t>Implementational</a:t>
            </a:r>
            <a:r>
              <a:rPr lang="en-US" dirty="0"/>
              <a:t> (ambiguous)</a:t>
            </a:r>
          </a:p>
          <a:p>
            <a:pPr marL="228600" indent="-228600">
              <a:buAutoNum type="arabicPeriod"/>
            </a:pPr>
            <a:r>
              <a:rPr lang="en-US" dirty="0"/>
              <a:t>Computational</a:t>
            </a:r>
          </a:p>
          <a:p>
            <a:pPr marL="228600" indent="-228600">
              <a:buAutoNum type="arabicPeriod"/>
            </a:pPr>
            <a:r>
              <a:rPr lang="en-US" dirty="0"/>
              <a:t>Algorithmic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DEC41-8556-4B4F-B165-4F56F1FBAE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97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39688" eaLnBrk="1" hangingPunct="1">
              <a:spcBef>
                <a:spcPts val="413"/>
              </a:spcBef>
              <a:defRPr/>
            </a:pPr>
            <a:endParaRPr lang="en-US" dirty="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360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DEC41-8556-4B4F-B165-4F56F1FBAE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5DEC41-8556-4B4F-B165-4F56F1FBAE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30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Linguists have been concerned with characterizing complexity of natural languages since a long time</a:t>
            </a:r>
            <a:r>
              <a:rPr lang="en-US" baseline="0" dirty="0"/>
              <a:t> - better understand the blueprints of natural language and what its different components really are – also a case for understanding language evolution</a:t>
            </a:r>
          </a:p>
          <a:p>
            <a:endParaRPr lang="en-US" baseline="0" dirty="0"/>
          </a:p>
          <a:p>
            <a:r>
              <a:rPr lang="en-US" dirty="0"/>
              <a:t>While all languages have various differences – they can all pretty much express highly complicated ideas. So we need</a:t>
            </a:r>
            <a:r>
              <a:rPr lang="en-US" baseline="0" dirty="0"/>
              <a:t> to understand language all together.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34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14D74D-890E-6244-AA8F-AB46E65F531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6855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how complex the rules have to be to fully capture human language?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871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</a:t>
            </a:r>
            <a:r>
              <a:rPr lang="en-US" baseline="0" dirty="0"/>
              <a:t> we can fit the rules, we can fit any language into the Chomsky Hierarchy. So where does natural language fit?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4D74D-890E-6244-AA8F-AB46E65F53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92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85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36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00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4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0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33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2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2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852F8-D3C9-7244-998D-CD8ED9B36E18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72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52F8-D3C9-7244-998D-CD8ED9B36E18}" type="datetimeFigureOut">
              <a:rPr lang="en-US" smtClean="0"/>
              <a:t>9/12/2016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857F7-49A2-124F-A13C-B3891964D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3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6.wmf"/><Relationship Id="rId3" Type="http://schemas.openxmlformats.org/officeDocument/2006/relationships/oleObject" Target="../embeddings/oleObject6.bin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7.bin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13.wmf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3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oleObject" Target="../embeddings/oleObject21.bin"/><Relationship Id="rId18" Type="http://schemas.openxmlformats.org/officeDocument/2006/relationships/oleObject" Target="../embeddings/oleObject24.bin"/><Relationship Id="rId26" Type="http://schemas.openxmlformats.org/officeDocument/2006/relationships/oleObject" Target="../embeddings/oleObject30.bin"/><Relationship Id="rId3" Type="http://schemas.openxmlformats.org/officeDocument/2006/relationships/oleObject" Target="../embeddings/oleObject14.bin"/><Relationship Id="rId21" Type="http://schemas.openxmlformats.org/officeDocument/2006/relationships/image" Target="../media/image20.wmf"/><Relationship Id="rId34" Type="http://schemas.openxmlformats.org/officeDocument/2006/relationships/oleObject" Target="../embeddings/oleObject36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15.wmf"/><Relationship Id="rId17" Type="http://schemas.openxmlformats.org/officeDocument/2006/relationships/image" Target="../media/image18.wmf"/><Relationship Id="rId25" Type="http://schemas.openxmlformats.org/officeDocument/2006/relationships/oleObject" Target="../embeddings/oleObject29.bin"/><Relationship Id="rId33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3.bin"/><Relationship Id="rId20" Type="http://schemas.openxmlformats.org/officeDocument/2006/relationships/oleObject" Target="../embeddings/oleObject25.bin"/><Relationship Id="rId29" Type="http://schemas.openxmlformats.org/officeDocument/2006/relationships/oleObject" Target="../embeddings/oleObject33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6.bin"/><Relationship Id="rId11" Type="http://schemas.openxmlformats.org/officeDocument/2006/relationships/oleObject" Target="../embeddings/oleObject20.bin"/><Relationship Id="rId24" Type="http://schemas.openxmlformats.org/officeDocument/2006/relationships/oleObject" Target="../embeddings/oleObject28.bin"/><Relationship Id="rId32" Type="http://schemas.openxmlformats.org/officeDocument/2006/relationships/oleObject" Target="../embeddings/oleObject35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2.bin"/><Relationship Id="rId23" Type="http://schemas.openxmlformats.org/officeDocument/2006/relationships/oleObject" Target="../embeddings/oleObject27.bin"/><Relationship Id="rId28" Type="http://schemas.openxmlformats.org/officeDocument/2006/relationships/oleObject" Target="../embeddings/oleObject32.bin"/><Relationship Id="rId10" Type="http://schemas.openxmlformats.org/officeDocument/2006/relationships/image" Target="../media/image13.wmf"/><Relationship Id="rId19" Type="http://schemas.openxmlformats.org/officeDocument/2006/relationships/image" Target="../media/image19.wmf"/><Relationship Id="rId31" Type="http://schemas.openxmlformats.org/officeDocument/2006/relationships/image" Target="../media/image21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14.wmf"/><Relationship Id="rId22" Type="http://schemas.openxmlformats.org/officeDocument/2006/relationships/oleObject" Target="../embeddings/oleObject26.bin"/><Relationship Id="rId27" Type="http://schemas.openxmlformats.org/officeDocument/2006/relationships/oleObject" Target="../embeddings/oleObject31.bin"/><Relationship Id="rId30" Type="http://schemas.openxmlformats.org/officeDocument/2006/relationships/oleObject" Target="../embeddings/oleObject34.bin"/><Relationship Id="rId35" Type="http://schemas.openxmlformats.org/officeDocument/2006/relationships/image" Target="../media/image23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1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oleObject" Target="../embeddings/oleObject47.bin"/><Relationship Id="rId18" Type="http://schemas.openxmlformats.org/officeDocument/2006/relationships/oleObject" Target="../embeddings/oleObject50.bin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15.wmf"/><Relationship Id="rId1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9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2.bin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1.bin"/><Relationship Id="rId15" Type="http://schemas.openxmlformats.org/officeDocument/2006/relationships/oleObject" Target="../embeddings/oleObject48.bin"/><Relationship Id="rId10" Type="http://schemas.openxmlformats.org/officeDocument/2006/relationships/image" Target="../media/image13.wmf"/><Relationship Id="rId19" Type="http://schemas.openxmlformats.org/officeDocument/2006/relationships/image" Target="../media/image18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14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oleObject" Target="../embeddings/oleObject58.bin"/><Relationship Id="rId18" Type="http://schemas.openxmlformats.org/officeDocument/2006/relationships/oleObject" Target="../embeddings/oleObject61.bin"/><Relationship Id="rId26" Type="http://schemas.openxmlformats.org/officeDocument/2006/relationships/oleObject" Target="../embeddings/oleObject65.bin"/><Relationship Id="rId3" Type="http://schemas.openxmlformats.org/officeDocument/2006/relationships/oleObject" Target="../embeddings/oleObject51.bin"/><Relationship Id="rId21" Type="http://schemas.openxmlformats.org/officeDocument/2006/relationships/image" Target="../media/image19.wmf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15.wmf"/><Relationship Id="rId17" Type="http://schemas.openxmlformats.org/officeDocument/2006/relationships/image" Target="../media/image22.wmf"/><Relationship Id="rId25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0.bin"/><Relationship Id="rId20" Type="http://schemas.openxmlformats.org/officeDocument/2006/relationships/oleObject" Target="../embeddings/oleObject62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53.bin"/><Relationship Id="rId11" Type="http://schemas.openxmlformats.org/officeDocument/2006/relationships/oleObject" Target="../embeddings/oleObject57.bin"/><Relationship Id="rId24" Type="http://schemas.openxmlformats.org/officeDocument/2006/relationships/oleObject" Target="../embeddings/oleObject64.bin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9.bin"/><Relationship Id="rId23" Type="http://schemas.openxmlformats.org/officeDocument/2006/relationships/image" Target="../media/image25.wmf"/><Relationship Id="rId10" Type="http://schemas.openxmlformats.org/officeDocument/2006/relationships/image" Target="../media/image13.wmf"/><Relationship Id="rId19" Type="http://schemas.openxmlformats.org/officeDocument/2006/relationships/image" Target="../media/image18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14.wmf"/><Relationship Id="rId22" Type="http://schemas.openxmlformats.org/officeDocument/2006/relationships/oleObject" Target="../embeddings/oleObject63.bin"/><Relationship Id="rId27" Type="http://schemas.openxmlformats.org/officeDocument/2006/relationships/image" Target="../media/image27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8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869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matrix = </a:t>
            </a:r>
            <a:r>
              <a:rPr lang="en-US" dirty="0" err="1"/>
              <a:t>np.zeros</a:t>
            </a:r>
            <a:r>
              <a:rPr lang="en-US" dirty="0"/>
              <a:t>([</a:t>
            </a:r>
            <a:r>
              <a:rPr lang="en-US" dirty="0" err="1"/>
              <a:t>len</a:t>
            </a:r>
            <a:r>
              <a:rPr lang="en-US" dirty="0"/>
              <a:t>(x), </a:t>
            </a:r>
            <a:r>
              <a:rPr lang="en-US" dirty="0" err="1"/>
              <a:t>len</a:t>
            </a:r>
            <a:r>
              <a:rPr lang="en-US" dirty="0"/>
              <a:t>(y)])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</a:t>
            </a:r>
            <a:r>
              <a:rPr lang="en-US" dirty="0" err="1"/>
              <a:t>len</a:t>
            </a:r>
            <a:r>
              <a:rPr lang="en-US" dirty="0"/>
              <a:t>(x)):</a:t>
            </a:r>
          </a:p>
          <a:p>
            <a:pPr marL="0" indent="0">
              <a:buNone/>
            </a:pPr>
            <a:r>
              <a:rPr lang="en-US" dirty="0"/>
              <a:t>    for j in range(</a:t>
            </a:r>
            <a:r>
              <a:rPr lang="en-US" dirty="0" err="1"/>
              <a:t>len</a:t>
            </a:r>
            <a:r>
              <a:rPr lang="en-US" dirty="0"/>
              <a:t>(y)):</a:t>
            </a:r>
          </a:p>
          <a:p>
            <a:pPr marL="0" indent="0">
              <a:buNone/>
            </a:pPr>
            <a:r>
              <a:rPr lang="en-US" dirty="0"/>
              <a:t>        matrix[</a:t>
            </a:r>
            <a:r>
              <a:rPr lang="en-US" dirty="0" err="1"/>
              <a:t>i</a:t>
            </a:r>
            <a:r>
              <a:rPr lang="en-US" dirty="0"/>
              <a:t>, j] = </a:t>
            </a:r>
            <a:r>
              <a:rPr lang="en-US" dirty="0" err="1"/>
              <a:t>my_func</a:t>
            </a:r>
            <a:r>
              <a:rPr lang="en-US" dirty="0"/>
              <a:t>(x[</a:t>
            </a:r>
            <a:r>
              <a:rPr lang="en-US" dirty="0" err="1"/>
              <a:t>i</a:t>
            </a:r>
            <a:r>
              <a:rPr lang="en-US" dirty="0"/>
              <a:t>], y[j])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49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7799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Language as formal system</a:t>
            </a:r>
          </a:p>
        </p:txBody>
      </p:sp>
    </p:spTree>
    <p:extLst>
      <p:ext uri="{BB962C8B-B14F-4D97-AF65-F5344CB8AC3E}">
        <p14:creationId xmlns:p14="http://schemas.microsoft.com/office/powerpoint/2010/main" val="2021858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complex is natural language?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complex is natural language and how do we even measure that? </a:t>
            </a:r>
          </a:p>
          <a:p>
            <a:endParaRPr lang="en-US" dirty="0"/>
          </a:p>
          <a:p>
            <a:r>
              <a:rPr lang="en-US" dirty="0"/>
              <a:t>We need to hone in on what language really is</a:t>
            </a:r>
          </a:p>
          <a:p>
            <a:endParaRPr lang="en-US" dirty="0"/>
          </a:p>
          <a:p>
            <a:r>
              <a:rPr lang="en-US" dirty="0"/>
              <a:t>Language as a set of prebuilt sentences? </a:t>
            </a:r>
          </a:p>
        </p:txBody>
      </p:sp>
    </p:spTree>
    <p:extLst>
      <p:ext uri="{BB962C8B-B14F-4D97-AF65-F5344CB8AC3E}">
        <p14:creationId xmlns:p14="http://schemas.microsoft.com/office/powerpoint/2010/main" val="185611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55432"/>
          </a:xfrm>
        </p:spPr>
        <p:txBody>
          <a:bodyPr/>
          <a:lstStyle/>
          <a:p>
            <a:r>
              <a:rPr lang="en-US" dirty="0"/>
              <a:t>No upper limit on how many sentences there are or even how long they can be.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5584" y="4429308"/>
            <a:ext cx="6412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John should be allowed to work at Dolores Park</a:t>
            </a:r>
          </a:p>
        </p:txBody>
      </p:sp>
      <p:sp>
        <p:nvSpPr>
          <p:cNvPr id="5" name="Rectangle 4"/>
          <p:cNvSpPr/>
          <p:nvPr/>
        </p:nvSpPr>
        <p:spPr>
          <a:xfrm>
            <a:off x="5275848" y="4008163"/>
            <a:ext cx="2279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Alan thinks that</a:t>
            </a:r>
          </a:p>
        </p:txBody>
      </p:sp>
      <p:sp>
        <p:nvSpPr>
          <p:cNvPr id="6" name="Rectangle 5"/>
          <p:cNvSpPr/>
          <p:nvPr/>
        </p:nvSpPr>
        <p:spPr>
          <a:xfrm>
            <a:off x="2991854" y="4008162"/>
            <a:ext cx="2279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John thinks that</a:t>
            </a:r>
          </a:p>
        </p:txBody>
      </p:sp>
    </p:spTree>
    <p:extLst>
      <p:ext uri="{BB962C8B-B14F-4D97-AF65-F5344CB8AC3E}">
        <p14:creationId xmlns:p14="http://schemas.microsoft.com/office/powerpoint/2010/main" val="337558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as a formal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Instead, language can be thought of consisting of a set of rules that can we tap into to produce any type of sentences we like.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08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 Neue"/>
                <a:cs typeface="Helvetica Neue"/>
              </a:rPr>
              <a:t>Language as a Formal System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en-US" sz="2400" b="1" dirty="0">
                <a:latin typeface="Helvetica Neue"/>
                <a:cs typeface="Helvetica Neue"/>
              </a:rPr>
              <a:t>Language</a:t>
            </a:r>
            <a:r>
              <a:rPr lang="en-US" sz="2400" dirty="0">
                <a:latin typeface="Helvetica Neue"/>
                <a:cs typeface="Helvetica Neue"/>
              </a:rPr>
              <a:t>: </a:t>
            </a:r>
            <a:r>
              <a:rPr lang="ja-JP" altLang="en-US" sz="2400" dirty="0">
                <a:latin typeface="Helvetica Neue"/>
                <a:cs typeface="Helvetica Neue"/>
              </a:rPr>
              <a:t>“</a:t>
            </a:r>
            <a:r>
              <a:rPr lang="en-US" altLang="ja-JP" sz="2400" dirty="0">
                <a:latin typeface="Helvetica Neue"/>
                <a:cs typeface="Helvetica Neue"/>
              </a:rPr>
              <a:t>A set (finite or infinite) of sentences, each finite in length and constructed out of a finite set of elements.</a:t>
            </a:r>
            <a:r>
              <a:rPr lang="ja-JP" altLang="en-US" sz="2400" dirty="0">
                <a:latin typeface="Helvetica Neue"/>
                <a:cs typeface="Helvetica Neue"/>
              </a:rPr>
              <a:t>”</a:t>
            </a:r>
            <a:endParaRPr lang="en-US" altLang="ja-JP" sz="4000" dirty="0">
              <a:latin typeface="Helvetica Neue"/>
              <a:cs typeface="Helvetica Neue"/>
            </a:endParaRPr>
          </a:p>
          <a:p>
            <a:pPr marL="0" indent="0" eaLnBrk="1" hangingPunct="1">
              <a:buNone/>
            </a:pPr>
            <a:endParaRPr lang="en-US" sz="2400" dirty="0">
              <a:latin typeface="Helvetica Neue"/>
              <a:ea typeface="ＭＳ Ｐゴシック" charset="0"/>
              <a:cs typeface="Helvetica Neue"/>
            </a:endParaRPr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1321208" y="3176601"/>
            <a:ext cx="5253040" cy="1528763"/>
            <a:chOff x="240" y="2016"/>
            <a:chExt cx="3309" cy="963"/>
          </a:xfrm>
        </p:grpSpPr>
        <p:sp>
          <p:nvSpPr>
            <p:cNvPr id="6" name="Oval 5"/>
            <p:cNvSpPr>
              <a:spLocks noChangeArrowheads="1"/>
            </p:cNvSpPr>
            <p:nvPr/>
          </p:nvSpPr>
          <p:spPr bwMode="auto">
            <a:xfrm>
              <a:off x="240" y="2016"/>
              <a:ext cx="1728" cy="912"/>
            </a:xfrm>
            <a:prstGeom prst="ellipse">
              <a:avLst/>
            </a:prstGeom>
            <a:solidFill>
              <a:srgbClr val="C4C4C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32" y="2208"/>
              <a:ext cx="672" cy="480"/>
            </a:xfrm>
            <a:prstGeom prst="ellipse">
              <a:avLst/>
            </a:prstGeom>
            <a:solidFill>
              <a:srgbClr val="FF0300"/>
            </a:solidFill>
            <a:ln w="9525">
              <a:solidFill>
                <a:srgbClr val="FF03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728" y="2688"/>
              <a:ext cx="18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all possible sentences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624" y="2256"/>
              <a:ext cx="25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1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00419" y="5146213"/>
            <a:ext cx="800652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cs typeface="Helvetica Neue"/>
              </a:rPr>
              <a:t>Grammar: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cs typeface="Helvetica Neue"/>
              </a:rPr>
              <a:t>“…A device that enumerates [all the well-formed] sentences of a language [and no others].”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855968" y="3065901"/>
            <a:ext cx="35723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300"/>
                </a:solidFill>
                <a:effectLst/>
                <a:uLnTx/>
                <a:uFillTx/>
              </a:rPr>
              <a:t>This is a good sentence	1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Sentence bad this is	       0</a:t>
            </a:r>
          </a:p>
        </p:txBody>
      </p:sp>
    </p:spTree>
    <p:extLst>
      <p:ext uri="{BB962C8B-B14F-4D97-AF65-F5344CB8AC3E}">
        <p14:creationId xmlns:p14="http://schemas.microsoft.com/office/powerpoint/2010/main" val="38258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Formal Grammars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>
                <a:latin typeface="Helvetica Neue"/>
                <a:cs typeface="Helvetica Neue"/>
              </a:rPr>
              <a:t>Formal Grammar</a:t>
            </a:r>
            <a:r>
              <a:rPr lang="en-US" sz="2400" dirty="0">
                <a:latin typeface="Helvetica Neue"/>
                <a:cs typeface="Helvetica Neue"/>
              </a:rPr>
              <a:t>: A finite set of rules of the form A -&gt; B where A and B are sequences of symbols from the following classes:</a:t>
            </a:r>
          </a:p>
          <a:p>
            <a:pPr lvl="1"/>
            <a:r>
              <a:rPr lang="en-US" sz="2200" dirty="0">
                <a:latin typeface="Helvetica Neue"/>
                <a:cs typeface="Helvetica Neue"/>
              </a:rPr>
              <a:t>A finite set of </a:t>
            </a:r>
            <a:r>
              <a:rPr lang="en-US" sz="2200" u="sng" dirty="0">
                <a:latin typeface="Helvetica Neue"/>
                <a:cs typeface="Helvetica Neue"/>
              </a:rPr>
              <a:t>nonterminal symbols</a:t>
            </a:r>
            <a:r>
              <a:rPr lang="en-US" sz="2200" dirty="0">
                <a:latin typeface="Helvetica Neue"/>
                <a:cs typeface="Helvetica Neue"/>
              </a:rPr>
              <a:t>   (can be modified)</a:t>
            </a:r>
            <a:endParaRPr lang="en-US" sz="2200" u="sng" dirty="0">
              <a:latin typeface="Helvetica Neue"/>
              <a:cs typeface="Helvetica Neue"/>
            </a:endParaRPr>
          </a:p>
          <a:p>
            <a:pPr lvl="1"/>
            <a:r>
              <a:rPr lang="en-US" sz="2200" dirty="0">
                <a:latin typeface="Helvetica Neue"/>
                <a:cs typeface="Helvetica Neue"/>
              </a:rPr>
              <a:t>A finite set of </a:t>
            </a:r>
            <a:r>
              <a:rPr lang="en-US" sz="2200" u="sng" dirty="0">
                <a:latin typeface="Helvetica Neue"/>
                <a:cs typeface="Helvetica Neue"/>
              </a:rPr>
              <a:t>terminal symbols</a:t>
            </a:r>
            <a:r>
              <a:rPr lang="en-US" sz="2200" dirty="0">
                <a:latin typeface="Helvetica Neue"/>
                <a:cs typeface="Helvetica Neue"/>
              </a:rPr>
              <a:t>         (cannot be modified)</a:t>
            </a:r>
            <a:endParaRPr lang="en-US" sz="2200" u="sng" dirty="0">
              <a:latin typeface="Helvetica Neue"/>
              <a:cs typeface="Helvetica Neue"/>
            </a:endParaRPr>
          </a:p>
          <a:p>
            <a:pPr lvl="1"/>
            <a:r>
              <a:rPr lang="en-US" sz="2200" dirty="0">
                <a:latin typeface="Helvetica Neue"/>
                <a:cs typeface="Helvetica Neue"/>
              </a:rPr>
              <a:t>A </a:t>
            </a:r>
            <a:r>
              <a:rPr lang="en-US" sz="2200" u="sng" dirty="0">
                <a:latin typeface="Helvetica Neue"/>
                <a:cs typeface="Helvetica Neue"/>
              </a:rPr>
              <a:t>start symbol</a:t>
            </a:r>
            <a:r>
              <a:rPr lang="en-US" sz="2200" dirty="0">
                <a:latin typeface="Helvetica Neue"/>
                <a:cs typeface="Helvetica Neue"/>
              </a:rPr>
              <a:t>                                   (a special nonterminal)</a:t>
            </a:r>
            <a:endParaRPr lang="en-US" sz="2200" u="sng" dirty="0">
              <a:latin typeface="Helvetica Neue"/>
              <a:cs typeface="Helvetica Neue"/>
            </a:endParaRPr>
          </a:p>
          <a:p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A formal grammar defines (or generates) a particular formal language. </a:t>
            </a:r>
          </a:p>
          <a:p>
            <a:pPr marL="0" indent="0">
              <a:buNone/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400" b="1" dirty="0">
                <a:latin typeface="Helvetica Neue"/>
                <a:cs typeface="Helvetica Neue"/>
              </a:rPr>
              <a:t>Upshot: </a:t>
            </a:r>
            <a:r>
              <a:rPr lang="en-US" sz="2400" dirty="0">
                <a:latin typeface="Helvetica Neue"/>
                <a:cs typeface="Helvetica Neue"/>
              </a:rPr>
              <a:t>We can characterize formal languages in terms of the formal grammar(s) necessary to produce them.</a:t>
            </a:r>
          </a:p>
        </p:txBody>
      </p:sp>
    </p:spTree>
    <p:extLst>
      <p:ext uri="{BB962C8B-B14F-4D97-AF65-F5344CB8AC3E}">
        <p14:creationId xmlns:p14="http://schemas.microsoft.com/office/powerpoint/2010/main" val="426902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77996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Chomsky Hierarchy</a:t>
            </a:r>
          </a:p>
        </p:txBody>
      </p:sp>
    </p:spTree>
    <p:extLst>
      <p:ext uri="{BB962C8B-B14F-4D97-AF65-F5344CB8AC3E}">
        <p14:creationId xmlns:p14="http://schemas.microsoft.com/office/powerpoint/2010/main" val="387309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Chomsky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Ranking of different types of rules along with different types of languages they can generate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3567368" y="4488099"/>
            <a:ext cx="1714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Type-3</a:t>
            </a:r>
          </a:p>
        </p:txBody>
      </p:sp>
      <p:sp>
        <p:nvSpPr>
          <p:cNvPr id="5" name="Rectangle 4"/>
          <p:cNvSpPr/>
          <p:nvPr/>
        </p:nvSpPr>
        <p:spPr>
          <a:xfrm>
            <a:off x="4096754" y="3935153"/>
            <a:ext cx="12452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6753" y="3658680"/>
            <a:ext cx="12452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3567368" y="3252761"/>
            <a:ext cx="1714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Type-0</a:t>
            </a:r>
          </a:p>
        </p:txBody>
      </p:sp>
    </p:spTree>
    <p:extLst>
      <p:ext uri="{BB962C8B-B14F-4D97-AF65-F5344CB8AC3E}">
        <p14:creationId xmlns:p14="http://schemas.microsoft.com/office/powerpoint/2010/main" val="282454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2606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>
                <a:cs typeface="Helvetica Neue"/>
              </a:rPr>
              <a:t>Type 3: Regular/Finite-State Grammars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116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Grammars in which every rule is of the form</a:t>
            </a:r>
          </a:p>
          <a:p>
            <a:pPr marL="0" indent="0">
              <a:buNone/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where A and B are single </a:t>
            </a:r>
            <a:r>
              <a:rPr lang="en-US" sz="2400" dirty="0" err="1">
                <a:latin typeface="Helvetica Neue"/>
                <a:cs typeface="Helvetica Neue"/>
              </a:rPr>
              <a:t>nonterminals</a:t>
            </a:r>
            <a:r>
              <a:rPr lang="en-US" sz="2400" dirty="0">
                <a:latin typeface="Helvetica Neue"/>
                <a:cs typeface="Helvetica Neue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x is an arbitrary string of terminals</a:t>
            </a:r>
          </a:p>
          <a:p>
            <a:pPr marL="0" indent="0">
              <a:buNone/>
            </a:pPr>
            <a:endParaRPr lang="en-US" sz="2400" dirty="0">
              <a:latin typeface="Helvetica Neue"/>
            </a:endParaRPr>
          </a:p>
          <a:p>
            <a:pPr marL="0" indent="0">
              <a:buNone/>
            </a:pPr>
            <a:r>
              <a:rPr lang="en-US" sz="2400" dirty="0">
                <a:latin typeface="Helvetica Neue"/>
              </a:rPr>
              <a:t>					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918" y="2227665"/>
            <a:ext cx="3056171" cy="2845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385556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Helvetica Neue"/>
              </a:rPr>
              <a:t>phrase -&gt; word phrase</a:t>
            </a:r>
          </a:p>
          <a:p>
            <a:r>
              <a:rPr lang="en-US" sz="2400" dirty="0">
                <a:solidFill>
                  <a:srgbClr val="0070C0"/>
                </a:solidFill>
                <a:latin typeface="Helvetica Neue"/>
              </a:rPr>
              <a:t>phrase -&gt; word</a:t>
            </a:r>
          </a:p>
        </p:txBody>
      </p:sp>
      <p:sp>
        <p:nvSpPr>
          <p:cNvPr id="6" name="Rectangle 5"/>
          <p:cNvSpPr/>
          <p:nvPr/>
        </p:nvSpPr>
        <p:spPr>
          <a:xfrm>
            <a:off x="2558714" y="4828381"/>
            <a:ext cx="15079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If </a:t>
            </a:r>
            <a:r>
              <a:rPr lang="en-US" sz="2400" dirty="0">
                <a:solidFill>
                  <a:srgbClr val="0070C0"/>
                </a:solidFill>
                <a:latin typeface="Helvetica Neue"/>
              </a:rPr>
              <a:t>phrase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93444" y="5317656"/>
            <a:ext cx="2156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If you </a:t>
            </a:r>
            <a:r>
              <a:rPr lang="en-US" sz="2400" dirty="0">
                <a:solidFill>
                  <a:srgbClr val="0070C0"/>
                </a:solidFill>
                <a:latin typeface="Helvetica Neue"/>
              </a:rPr>
              <a:t>phrase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58714" y="5806930"/>
            <a:ext cx="2745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If you pass </a:t>
            </a:r>
            <a:r>
              <a:rPr lang="en-US" sz="2400" dirty="0">
                <a:solidFill>
                  <a:srgbClr val="0070C0"/>
                </a:solidFill>
                <a:latin typeface="Helvetica Neue"/>
              </a:rPr>
              <a:t>phrase</a:t>
            </a: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8714" y="6296204"/>
            <a:ext cx="62283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If you pass this class then you will graduate</a:t>
            </a:r>
            <a:endParaRPr lang="en-US" sz="2400" dirty="0">
              <a:solidFill>
                <a:srgbClr val="0070C0"/>
              </a:solidFill>
              <a:latin typeface="Helvetica Neue"/>
            </a:endParaRPr>
          </a:p>
          <a:p>
            <a:endParaRPr lang="en-US" sz="2400" dirty="0">
              <a:solidFill>
                <a:schemeClr val="accent6">
                  <a:lumMod val="75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5730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 Neue"/>
                <a:cs typeface="Helvetica Neue"/>
              </a:rPr>
              <a:t>Review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Marr’s levels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Problem set 0 review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Formal Languages &amp; the Chomsky Hierarchy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Helvetica Neue"/>
                <a:cs typeface="Helvetica Neue"/>
              </a:rPr>
              <a:t>Turing Machine</a:t>
            </a:r>
          </a:p>
        </p:txBody>
      </p:sp>
    </p:spTree>
    <p:extLst>
      <p:ext uri="{BB962C8B-B14F-4D97-AF65-F5344CB8AC3E}">
        <p14:creationId xmlns:p14="http://schemas.microsoft.com/office/powerpoint/2010/main" val="197097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 3: Regular/Finite-State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English is a regular language?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Rules are too simple</a:t>
            </a:r>
          </a:p>
          <a:p>
            <a:endParaRPr lang="en-US" dirty="0"/>
          </a:p>
          <a:p>
            <a:r>
              <a:rPr lang="en-US" dirty="0"/>
              <a:t>Maybe our grammar needs some kind of memory</a:t>
            </a:r>
          </a:p>
        </p:txBody>
      </p:sp>
      <p:sp>
        <p:nvSpPr>
          <p:cNvPr id="4" name="Rectangle 3"/>
          <p:cNvSpPr/>
          <p:nvPr/>
        </p:nvSpPr>
        <p:spPr>
          <a:xfrm>
            <a:off x="842210" y="2588477"/>
            <a:ext cx="5209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If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if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/>
              </a:rPr>
              <a:t> you pass this class then you will graduate</a:t>
            </a:r>
            <a:endParaRPr lang="en-US" dirty="0">
              <a:solidFill>
                <a:srgbClr val="0070C0"/>
              </a:solidFill>
              <a:latin typeface="Helvetica Neu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85675" y="2388422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Helvetica Neue"/>
              </a:rPr>
              <a:t>X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52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Type 2: </a:t>
            </a:r>
            <a:r>
              <a:rPr lang="en-US" dirty="0">
                <a:cs typeface="Helvetica Neue"/>
              </a:rPr>
              <a:t>Context-Free Grammars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8012"/>
            <a:ext cx="8229600" cy="2959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Grammars in which every rule is of the form</a:t>
            </a:r>
          </a:p>
          <a:p>
            <a:pPr marL="0" indent="0">
              <a:buNone/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Where A is a nonterminal </a:t>
            </a: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φ is a nonempty string of terminals and </a:t>
            </a:r>
            <a:r>
              <a:rPr lang="en-US" sz="2400" dirty="0" err="1">
                <a:latin typeface="Helvetica Neue"/>
                <a:cs typeface="Helvetica Neue"/>
              </a:rPr>
              <a:t>nonterminals</a:t>
            </a:r>
            <a:endParaRPr lang="en-US" sz="2400" dirty="0">
              <a:latin typeface="Helvetica Neue"/>
              <a:cs typeface="Helvetica Neue"/>
            </a:endParaRP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111" y="2238128"/>
            <a:ext cx="1089979" cy="3597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090" y="416461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 Neue"/>
              </a:rPr>
              <a:t>phrase -&gt; if phrase then phrase</a:t>
            </a:r>
          </a:p>
          <a:p>
            <a:r>
              <a:rPr lang="en-US" dirty="0">
                <a:solidFill>
                  <a:srgbClr val="0070C0"/>
                </a:solidFill>
                <a:latin typeface="Helvetica Neue"/>
              </a:rPr>
              <a:t>phrase -&gt; either parse or phrase </a:t>
            </a:r>
          </a:p>
          <a:p>
            <a:r>
              <a:rPr lang="en-US" dirty="0">
                <a:solidFill>
                  <a:srgbClr val="0070C0"/>
                </a:solidFill>
                <a:latin typeface="Helvetica Neue"/>
              </a:rPr>
              <a:t>phrase -&gt; word phrase</a:t>
            </a:r>
          </a:p>
          <a:p>
            <a:r>
              <a:rPr lang="en-US" dirty="0">
                <a:solidFill>
                  <a:srgbClr val="0070C0"/>
                </a:solidFill>
                <a:latin typeface="Helvetica Neue"/>
              </a:rPr>
              <a:t>phrase -&gt; word</a:t>
            </a:r>
          </a:p>
        </p:txBody>
      </p:sp>
    </p:spTree>
    <p:extLst>
      <p:ext uri="{BB962C8B-B14F-4D97-AF65-F5344CB8AC3E}">
        <p14:creationId xmlns:p14="http://schemas.microsoft.com/office/powerpoint/2010/main" val="221351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Cross-serial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We help Hans paint the house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mer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em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Hans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dirty="0"/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huss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halfed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aastriiche</a:t>
            </a: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We   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Hans</a:t>
            </a:r>
            <a:r>
              <a:rPr lang="en-US" dirty="0"/>
              <a:t>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house </a:t>
            </a:r>
            <a:r>
              <a:rPr lang="en-US" dirty="0">
                <a:solidFill>
                  <a:srgbClr val="0070C0"/>
                </a:solidFill>
              </a:rPr>
              <a:t>help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paint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Swiss-German allows verbs and their arguments to be ordered cross-serially!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/>
              <a:t>Context-free grammars cannot produce languages with cross-serial dependencies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81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1: Context-sensitive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21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Grammars in which every rule is of the form:</a:t>
            </a:r>
          </a:p>
          <a:p>
            <a:pPr marL="0" indent="0">
              <a:buNone/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where A is a nonterminal </a:t>
            </a: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σ and τ are arbitrary strings of terminals and </a:t>
            </a:r>
            <a:r>
              <a:rPr lang="en-US" sz="2400" dirty="0" err="1">
                <a:latin typeface="Helvetica Neue"/>
                <a:cs typeface="Helvetica Neue"/>
              </a:rPr>
              <a:t>nonterminals</a:t>
            </a:r>
            <a:r>
              <a:rPr lang="en-US" sz="2400" dirty="0">
                <a:latin typeface="Helvetica Neue"/>
                <a:cs typeface="Helvetica Neue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φ is nonempty</a:t>
            </a:r>
          </a:p>
          <a:p>
            <a:pPr marL="0" indent="0">
              <a:buNone/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Left-hand sides and right hand sides of any production (rewrite) rules may be surrounded by a context of terminal and nonterminal symbols.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66" y="2305216"/>
            <a:ext cx="2150676" cy="3952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08337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 Neue"/>
              </a:rPr>
              <a:t>[context] X [context] -&gt; [context] Y [context]</a:t>
            </a:r>
          </a:p>
        </p:txBody>
      </p:sp>
    </p:spTree>
    <p:extLst>
      <p:ext uri="{BB962C8B-B14F-4D97-AF65-F5344CB8AC3E}">
        <p14:creationId xmlns:p14="http://schemas.microsoft.com/office/powerpoint/2010/main" val="11268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Type 0: Recursively Enumerable Grammars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31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No restrictions on rules: rules may be recursive, and any number of symbols may occur on either side of a rule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468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The Chomsky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92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Helvetica Neue"/>
                <a:cs typeface="Helvetica Neue"/>
              </a:rPr>
              <a:t>We can measure the complexity of a formal language in terms of the complexity of the simplest machine which can recognize it</a:t>
            </a:r>
          </a:p>
        </p:txBody>
      </p:sp>
      <p:sp>
        <p:nvSpPr>
          <p:cNvPr id="6" name="Right Arrow 5"/>
          <p:cNvSpPr/>
          <p:nvPr/>
        </p:nvSpPr>
        <p:spPr>
          <a:xfrm rot="16200000">
            <a:off x="-285098" y="3966423"/>
            <a:ext cx="1888202" cy="774636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23003" y="4321679"/>
            <a:ext cx="123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160189"/>
              </p:ext>
            </p:extLst>
          </p:nvPr>
        </p:nvGraphicFramePr>
        <p:xfrm>
          <a:off x="1277943" y="2875456"/>
          <a:ext cx="7054755" cy="2386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2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0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1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Grammar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Language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Machine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12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Unrestricted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Computable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Turing machine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</a:t>
                      </a:r>
                      <a:r>
                        <a:rPr lang="en-US" baseline="0" dirty="0"/>
                        <a:t> sensitive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 sensitive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Bounded Turing machine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 free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 free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Push-down automaton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28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Finite</a:t>
                      </a:r>
                      <a:r>
                        <a:rPr lang="en-US" baseline="0" dirty="0"/>
                        <a:t>-state grammar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Regular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Finite state automaton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Curved Up Arrow 9"/>
          <p:cNvSpPr/>
          <p:nvPr/>
        </p:nvSpPr>
        <p:spPr>
          <a:xfrm>
            <a:off x="2360048" y="5468393"/>
            <a:ext cx="2293701" cy="483342"/>
          </a:xfrm>
          <a:prstGeom prst="curvedUpArrow">
            <a:avLst>
              <a:gd name="adj1" fmla="val 54022"/>
              <a:gd name="adj2" fmla="val 117206"/>
              <a:gd name="adj3" fmla="val 28704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Up Arrow 10"/>
          <p:cNvSpPr/>
          <p:nvPr/>
        </p:nvSpPr>
        <p:spPr>
          <a:xfrm>
            <a:off x="5185271" y="5486448"/>
            <a:ext cx="2293701" cy="483342"/>
          </a:xfrm>
          <a:prstGeom prst="curvedUpArrow">
            <a:avLst>
              <a:gd name="adj1" fmla="val 54022"/>
              <a:gd name="adj2" fmla="val 117206"/>
              <a:gd name="adj3" fmla="val 28704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4633" y="607493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70818" y="6074939"/>
            <a:ext cx="168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recognized by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18063" y="4010793"/>
            <a:ext cx="1814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(Natural languages)</a:t>
            </a:r>
          </a:p>
        </p:txBody>
      </p:sp>
    </p:spTree>
    <p:extLst>
      <p:ext uri="{BB962C8B-B14F-4D97-AF65-F5344CB8AC3E}">
        <p14:creationId xmlns:p14="http://schemas.microsoft.com/office/powerpoint/2010/main" val="270870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Turing machine?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Hypothetical machine that can simulate ANY computer algorithm, no matter how complicated it is!</a:t>
            </a:r>
          </a:p>
        </p:txBody>
      </p:sp>
    </p:spTree>
    <p:extLst>
      <p:ext uri="{BB962C8B-B14F-4D97-AF65-F5344CB8AC3E}">
        <p14:creationId xmlns:p14="http://schemas.microsoft.com/office/powerpoint/2010/main" val="4184277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2"/>
          <p:cNvSpPr>
            <a:spLocks noChangeArrowheads="1"/>
          </p:cNvSpPr>
          <p:nvPr/>
        </p:nvSpPr>
        <p:spPr bwMode="auto">
          <a:xfrm>
            <a:off x="1828800" y="4438650"/>
            <a:ext cx="4923692" cy="147710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842316"/>
              </p:ext>
            </p:extLst>
          </p:nvPr>
        </p:nvGraphicFramePr>
        <p:xfrm>
          <a:off x="3136900" y="5346700"/>
          <a:ext cx="527538" cy="397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Equation" r:id="rId3" imgW="571320" imgH="431640" progId="Equation.3">
                  <p:embed/>
                </p:oleObj>
              </mc:Choice>
              <mc:Fallback>
                <p:oleObj name="Equation" r:id="rId3" imgW="571320" imgH="431640" progId="Equation.3">
                  <p:embed/>
                  <p:pic>
                    <p:nvPicPr>
                      <p:cNvPr id="2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6900" y="5346700"/>
                        <a:ext cx="527538" cy="3971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43201" y="4667250"/>
            <a:ext cx="33615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/>
              <a:t>Regular Languages</a:t>
            </a: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990600" y="2686050"/>
            <a:ext cx="6752492" cy="351692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422650" y="3085576"/>
            <a:ext cx="44269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/>
              <a:t>Context-Free Languages</a:t>
            </a:r>
          </a:p>
        </p:txBody>
      </p:sp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782291"/>
              </p:ext>
            </p:extLst>
          </p:nvPr>
        </p:nvGraphicFramePr>
        <p:xfrm>
          <a:off x="4178300" y="3581400"/>
          <a:ext cx="937846" cy="562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Equation" r:id="rId5" imgW="1015920" imgH="609480" progId="Equation.3">
                  <p:embed/>
                </p:oleObj>
              </mc:Choice>
              <mc:Fallback>
                <p:oleObj name="Equation" r:id="rId5" imgW="1015920" imgH="609480" progId="Equation.3">
                  <p:embed/>
                  <p:pic>
                    <p:nvPicPr>
                      <p:cNvPr id="2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8300" y="3581400"/>
                        <a:ext cx="937846" cy="562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419719"/>
              </p:ext>
            </p:extLst>
          </p:nvPr>
        </p:nvGraphicFramePr>
        <p:xfrm>
          <a:off x="4457700" y="3263900"/>
          <a:ext cx="211015" cy="480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Equation" r:id="rId7" imgW="228600" imgH="520560" progId="Equation.3">
                  <p:embed/>
                </p:oleObj>
              </mc:Choice>
              <mc:Fallback>
                <p:oleObj name="Equation" r:id="rId7" imgW="228600" imgH="520560" progId="Equation.3">
                  <p:embed/>
                  <p:pic>
                    <p:nvPicPr>
                      <p:cNvPr id="2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700" y="3263900"/>
                        <a:ext cx="211015" cy="480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3172715"/>
              </p:ext>
            </p:extLst>
          </p:nvPr>
        </p:nvGraphicFramePr>
        <p:xfrm>
          <a:off x="3867150" y="1756569"/>
          <a:ext cx="1383323" cy="562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Equation" r:id="rId9" imgW="1498320" imgH="609480" progId="Equation.3">
                  <p:embed/>
                </p:oleObj>
              </mc:Choice>
              <mc:Fallback>
                <p:oleObj name="Equation" r:id="rId9" imgW="1498320" imgH="609480" progId="Equation.3">
                  <p:embed/>
                  <p:pic>
                    <p:nvPicPr>
                      <p:cNvPr id="2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150" y="1756569"/>
                        <a:ext cx="1383323" cy="562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258738"/>
              </p:ext>
            </p:extLst>
          </p:nvPr>
        </p:nvGraphicFramePr>
        <p:xfrm>
          <a:off x="4521200" y="5486401"/>
          <a:ext cx="1090246" cy="397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11" imgW="1180800" imgH="431640" progId="Equation.3">
                  <p:embed/>
                </p:oleObj>
              </mc:Choice>
              <mc:Fallback>
                <p:oleObj name="Equation" r:id="rId11" imgW="1180800" imgH="431640" progId="Equation.3">
                  <p:embed/>
                  <p:pic>
                    <p:nvPicPr>
                      <p:cNvPr id="3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5486401"/>
                        <a:ext cx="1090246" cy="397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5"/>
          <p:cNvSpPr>
            <a:spLocks noChangeArrowheads="1"/>
          </p:cNvSpPr>
          <p:nvPr/>
        </p:nvSpPr>
        <p:spPr bwMode="auto">
          <a:xfrm>
            <a:off x="228600" y="323850"/>
            <a:ext cx="8229600" cy="583809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2784230" y="884541"/>
            <a:ext cx="376896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/>
              <a:t>Languages accepted by</a:t>
            </a:r>
          </a:p>
          <a:p>
            <a:r>
              <a:rPr lang="en-US" altLang="en-US" sz="2400" dirty="0"/>
              <a:t>Turing Machines</a:t>
            </a:r>
          </a:p>
        </p:txBody>
      </p:sp>
    </p:spTree>
    <p:extLst>
      <p:ext uri="{BB962C8B-B14F-4D97-AF65-F5344CB8AC3E}">
        <p14:creationId xmlns:p14="http://schemas.microsoft.com/office/powerpoint/2010/main" val="3181500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Machine</a:t>
            </a:r>
          </a:p>
        </p:txBody>
      </p:sp>
      <p:pic>
        <p:nvPicPr>
          <p:cNvPr id="4" name="Turing Machin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03234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Turing Machine</a:t>
            </a:r>
          </a:p>
        </p:txBody>
      </p:sp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838200" y="3733800"/>
            <a:ext cx="5486400" cy="2667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" name="Oval 4"/>
          <p:cNvSpPr>
            <a:spLocks noChangeArrowheads="1"/>
          </p:cNvSpPr>
          <p:nvPr/>
        </p:nvSpPr>
        <p:spPr bwMode="auto">
          <a:xfrm>
            <a:off x="1371600" y="4038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" name="Oval 5"/>
          <p:cNvSpPr>
            <a:spLocks noChangeArrowheads="1"/>
          </p:cNvSpPr>
          <p:nvPr/>
        </p:nvSpPr>
        <p:spPr bwMode="auto">
          <a:xfrm>
            <a:off x="2895600" y="4038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Oval 6"/>
          <p:cNvSpPr>
            <a:spLocks noChangeArrowheads="1"/>
          </p:cNvSpPr>
          <p:nvPr/>
        </p:nvSpPr>
        <p:spPr bwMode="auto">
          <a:xfrm>
            <a:off x="3429000" y="5257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" name="Oval 7"/>
          <p:cNvSpPr>
            <a:spLocks noChangeArrowheads="1"/>
          </p:cNvSpPr>
          <p:nvPr/>
        </p:nvSpPr>
        <p:spPr bwMode="auto">
          <a:xfrm>
            <a:off x="4267200" y="44196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" name="Oval 8"/>
          <p:cNvSpPr>
            <a:spLocks noChangeArrowheads="1"/>
          </p:cNvSpPr>
          <p:nvPr/>
        </p:nvSpPr>
        <p:spPr bwMode="auto">
          <a:xfrm>
            <a:off x="4876800" y="5638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" name="Oval 9"/>
          <p:cNvSpPr>
            <a:spLocks noChangeArrowheads="1"/>
          </p:cNvSpPr>
          <p:nvPr/>
        </p:nvSpPr>
        <p:spPr bwMode="auto">
          <a:xfrm>
            <a:off x="1905000" y="541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" name="Oval 10"/>
          <p:cNvSpPr>
            <a:spLocks noChangeArrowheads="1"/>
          </p:cNvSpPr>
          <p:nvPr/>
        </p:nvSpPr>
        <p:spPr bwMode="auto">
          <a:xfrm>
            <a:off x="4191000" y="4343400"/>
            <a:ext cx="7620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" name="Oval 11"/>
          <p:cNvSpPr>
            <a:spLocks noChangeArrowheads="1"/>
          </p:cNvSpPr>
          <p:nvPr/>
        </p:nvSpPr>
        <p:spPr bwMode="auto">
          <a:xfrm>
            <a:off x="4800600" y="5562600"/>
            <a:ext cx="762000" cy="685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8" name="Line 12"/>
          <p:cNvSpPr>
            <a:spLocks noChangeShapeType="1"/>
          </p:cNvSpPr>
          <p:nvPr/>
        </p:nvSpPr>
        <p:spPr bwMode="auto">
          <a:xfrm>
            <a:off x="914400" y="4343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9" name="Line 13"/>
          <p:cNvSpPr>
            <a:spLocks noChangeShapeType="1"/>
          </p:cNvSpPr>
          <p:nvPr/>
        </p:nvSpPr>
        <p:spPr bwMode="auto">
          <a:xfrm>
            <a:off x="1981200" y="43434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0" name="Line 14"/>
          <p:cNvSpPr>
            <a:spLocks noChangeShapeType="1"/>
          </p:cNvSpPr>
          <p:nvPr/>
        </p:nvSpPr>
        <p:spPr bwMode="auto">
          <a:xfrm>
            <a:off x="3276600" y="4572000"/>
            <a:ext cx="304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1" name="Line 15"/>
          <p:cNvSpPr>
            <a:spLocks noChangeShapeType="1"/>
          </p:cNvSpPr>
          <p:nvPr/>
        </p:nvSpPr>
        <p:spPr bwMode="auto">
          <a:xfrm flipV="1">
            <a:off x="3962400" y="4953000"/>
            <a:ext cx="381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" name="Line 16"/>
          <p:cNvSpPr>
            <a:spLocks noChangeShapeType="1"/>
          </p:cNvSpPr>
          <p:nvPr/>
        </p:nvSpPr>
        <p:spPr bwMode="auto">
          <a:xfrm>
            <a:off x="1752600" y="4572000"/>
            <a:ext cx="3048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3" name="Freeform 17"/>
          <p:cNvSpPr>
            <a:spLocks/>
          </p:cNvSpPr>
          <p:nvPr/>
        </p:nvSpPr>
        <p:spPr bwMode="auto">
          <a:xfrm>
            <a:off x="2362200" y="5943600"/>
            <a:ext cx="2438400" cy="330200"/>
          </a:xfrm>
          <a:custGeom>
            <a:avLst/>
            <a:gdLst>
              <a:gd name="T0" fmla="*/ 0 w 1536"/>
              <a:gd name="T1" fmla="*/ 0 h 208"/>
              <a:gd name="T2" fmla="*/ 672 w 1536"/>
              <a:gd name="T3" fmla="*/ 192 h 208"/>
              <a:gd name="T4" fmla="*/ 1536 w 1536"/>
              <a:gd name="T5" fmla="*/ 96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36" h="208">
                <a:moveTo>
                  <a:pt x="0" y="0"/>
                </a:moveTo>
                <a:cubicBezTo>
                  <a:pt x="208" y="88"/>
                  <a:pt x="416" y="176"/>
                  <a:pt x="672" y="192"/>
                </a:cubicBezTo>
                <a:cubicBezTo>
                  <a:pt x="928" y="208"/>
                  <a:pt x="1232" y="152"/>
                  <a:pt x="1536" y="9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4" name="Line 18"/>
          <p:cNvSpPr>
            <a:spLocks noChangeShapeType="1"/>
          </p:cNvSpPr>
          <p:nvPr/>
        </p:nvSpPr>
        <p:spPr bwMode="auto">
          <a:xfrm flipV="1">
            <a:off x="2514600" y="5562600"/>
            <a:ext cx="914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5" name="Line 22"/>
          <p:cNvSpPr>
            <a:spLocks noChangeShapeType="1"/>
          </p:cNvSpPr>
          <p:nvPr/>
        </p:nvSpPr>
        <p:spPr bwMode="auto">
          <a:xfrm>
            <a:off x="504332" y="1970643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6" name="Line 23"/>
          <p:cNvSpPr>
            <a:spLocks noChangeShapeType="1"/>
          </p:cNvSpPr>
          <p:nvPr/>
        </p:nvSpPr>
        <p:spPr bwMode="auto">
          <a:xfrm>
            <a:off x="504332" y="2656443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7" name="Line 26"/>
          <p:cNvSpPr>
            <a:spLocks noChangeShapeType="1"/>
          </p:cNvSpPr>
          <p:nvPr/>
        </p:nvSpPr>
        <p:spPr bwMode="auto">
          <a:xfrm>
            <a:off x="18759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8" name="Line 27"/>
          <p:cNvSpPr>
            <a:spLocks noChangeShapeType="1"/>
          </p:cNvSpPr>
          <p:nvPr/>
        </p:nvSpPr>
        <p:spPr bwMode="auto">
          <a:xfrm>
            <a:off x="24855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9" name="Line 28"/>
          <p:cNvSpPr>
            <a:spLocks noChangeShapeType="1"/>
          </p:cNvSpPr>
          <p:nvPr/>
        </p:nvSpPr>
        <p:spPr bwMode="auto">
          <a:xfrm>
            <a:off x="30951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" name="Line 29"/>
          <p:cNvSpPr>
            <a:spLocks noChangeShapeType="1"/>
          </p:cNvSpPr>
          <p:nvPr/>
        </p:nvSpPr>
        <p:spPr bwMode="auto">
          <a:xfrm>
            <a:off x="37047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1" name="Line 30"/>
          <p:cNvSpPr>
            <a:spLocks noChangeShapeType="1"/>
          </p:cNvSpPr>
          <p:nvPr/>
        </p:nvSpPr>
        <p:spPr bwMode="auto">
          <a:xfrm>
            <a:off x="43143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2" name="Line 31"/>
          <p:cNvSpPr>
            <a:spLocks noChangeShapeType="1"/>
          </p:cNvSpPr>
          <p:nvPr/>
        </p:nvSpPr>
        <p:spPr bwMode="auto">
          <a:xfrm>
            <a:off x="49239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3" name="Line 32"/>
          <p:cNvSpPr>
            <a:spLocks noChangeShapeType="1"/>
          </p:cNvSpPr>
          <p:nvPr/>
        </p:nvSpPr>
        <p:spPr bwMode="auto">
          <a:xfrm>
            <a:off x="55335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4" name="Line 33"/>
          <p:cNvSpPr>
            <a:spLocks noChangeShapeType="1"/>
          </p:cNvSpPr>
          <p:nvPr/>
        </p:nvSpPr>
        <p:spPr bwMode="auto">
          <a:xfrm>
            <a:off x="61431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5" name="Line 34"/>
          <p:cNvSpPr>
            <a:spLocks noChangeShapeType="1"/>
          </p:cNvSpPr>
          <p:nvPr/>
        </p:nvSpPr>
        <p:spPr bwMode="auto">
          <a:xfrm>
            <a:off x="67527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6" name="Line 35"/>
          <p:cNvSpPr>
            <a:spLocks noChangeShapeType="1"/>
          </p:cNvSpPr>
          <p:nvPr/>
        </p:nvSpPr>
        <p:spPr bwMode="auto">
          <a:xfrm>
            <a:off x="7362332" y="197064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7" name="Text Box 36"/>
          <p:cNvSpPr txBox="1">
            <a:spLocks noChangeArrowheads="1"/>
          </p:cNvSpPr>
          <p:nvPr/>
        </p:nvSpPr>
        <p:spPr bwMode="auto">
          <a:xfrm>
            <a:off x="7895732" y="1894443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68" name="Text Box 37"/>
          <p:cNvSpPr txBox="1">
            <a:spLocks noChangeArrowheads="1"/>
          </p:cNvSpPr>
          <p:nvPr/>
        </p:nvSpPr>
        <p:spPr bwMode="auto">
          <a:xfrm>
            <a:off x="809132" y="1894443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69" name="Text Box 38"/>
          <p:cNvSpPr txBox="1">
            <a:spLocks noChangeArrowheads="1"/>
          </p:cNvSpPr>
          <p:nvPr/>
        </p:nvSpPr>
        <p:spPr bwMode="auto">
          <a:xfrm>
            <a:off x="809132" y="1371600"/>
            <a:ext cx="6267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Tape</a:t>
            </a:r>
          </a:p>
        </p:txBody>
      </p:sp>
      <p:sp>
        <p:nvSpPr>
          <p:cNvPr id="70" name="Line 40"/>
          <p:cNvSpPr>
            <a:spLocks noChangeShapeType="1"/>
          </p:cNvSpPr>
          <p:nvPr/>
        </p:nvSpPr>
        <p:spPr bwMode="auto">
          <a:xfrm flipV="1">
            <a:off x="5838332" y="265644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" name="Text Box 41"/>
          <p:cNvSpPr txBox="1">
            <a:spLocks noChangeArrowheads="1"/>
          </p:cNvSpPr>
          <p:nvPr/>
        </p:nvSpPr>
        <p:spPr bwMode="auto">
          <a:xfrm>
            <a:off x="4875228" y="3189843"/>
            <a:ext cx="17679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Read-Write head</a:t>
            </a:r>
          </a:p>
        </p:txBody>
      </p:sp>
      <p:sp>
        <p:nvSpPr>
          <p:cNvPr id="72" name="Text Box 42"/>
          <p:cNvSpPr txBox="1">
            <a:spLocks noChangeArrowheads="1"/>
          </p:cNvSpPr>
          <p:nvPr/>
        </p:nvSpPr>
        <p:spPr bwMode="auto">
          <a:xfrm>
            <a:off x="762000" y="3200400"/>
            <a:ext cx="13826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Control Unit </a:t>
            </a:r>
          </a:p>
        </p:txBody>
      </p:sp>
    </p:spTree>
    <p:extLst>
      <p:ext uri="{BB962C8B-B14F-4D97-AF65-F5344CB8AC3E}">
        <p14:creationId xmlns:p14="http://schemas.microsoft.com/office/powerpoint/2010/main" val="462334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6176"/>
            <a:ext cx="8229600" cy="1143000"/>
          </a:xfrm>
        </p:spPr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Marr’s 3 Levels of Analysis</a:t>
            </a:r>
          </a:p>
        </p:txBody>
      </p:sp>
    </p:spTree>
    <p:extLst>
      <p:ext uri="{BB962C8B-B14F-4D97-AF65-F5344CB8AC3E}">
        <p14:creationId xmlns:p14="http://schemas.microsoft.com/office/powerpoint/2010/main" val="3039383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Tape</a:t>
            </a:r>
          </a:p>
        </p:txBody>
      </p:sp>
      <p:sp>
        <p:nvSpPr>
          <p:cNvPr id="4" name="Content Placeholder 21"/>
          <p:cNvSpPr>
            <a:spLocks noGrp="1"/>
          </p:cNvSpPr>
          <p:nvPr>
            <p:ph idx="1"/>
          </p:nvPr>
        </p:nvSpPr>
        <p:spPr>
          <a:xfrm>
            <a:off x="260685" y="1795020"/>
            <a:ext cx="10515600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Head at each time step:</a:t>
            </a:r>
          </a:p>
          <a:p>
            <a:pPr marL="914400" lvl="1" indent="-457200">
              <a:buAutoNum type="arabicPeriod"/>
            </a:pPr>
            <a:r>
              <a:rPr lang="en-US" dirty="0"/>
              <a:t>Reads a symbol</a:t>
            </a:r>
          </a:p>
          <a:p>
            <a:pPr marL="914400" lvl="1" indent="-457200">
              <a:buAutoNum type="arabicPeriod"/>
            </a:pPr>
            <a:r>
              <a:rPr lang="en-US" dirty="0"/>
              <a:t>Writes a symbol</a:t>
            </a:r>
          </a:p>
          <a:p>
            <a:pPr marL="914400" lvl="1" indent="-457200">
              <a:buAutoNum type="arabicPeriod"/>
            </a:pPr>
            <a:r>
              <a:rPr lang="en-US" dirty="0"/>
              <a:t>Moves left or right</a:t>
            </a: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369093" y="2526415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369093" y="3212215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7406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3502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9598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5694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1790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7886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53982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078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66174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227093" y="252641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7760493" y="2450215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673893" y="2450215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V="1">
            <a:off x="4407693" y="321221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3421021" y="3745615"/>
            <a:ext cx="34496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339933"/>
                </a:solidFill>
              </a:rPr>
              <a:t>Read-Write head</a:t>
            </a: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1740693" y="1764415"/>
            <a:ext cx="6184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No boundaries -- infinite length</a:t>
            </a:r>
          </a:p>
        </p:txBody>
      </p:sp>
    </p:spTree>
    <p:extLst>
      <p:ext uri="{BB962C8B-B14F-4D97-AF65-F5344CB8AC3E}">
        <p14:creationId xmlns:p14="http://schemas.microsoft.com/office/powerpoint/2010/main" val="4039573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420278" y="1862138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420278" y="2547938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7918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4014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30110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6206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42302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8398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54494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60590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6686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7278278" y="18621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7811678" y="1785938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725078" y="1785938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4535078" y="254793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9" name="Line 24"/>
          <p:cNvSpPr>
            <a:spLocks noChangeShapeType="1"/>
          </p:cNvSpPr>
          <p:nvPr/>
        </p:nvSpPr>
        <p:spPr bwMode="auto">
          <a:xfrm>
            <a:off x="455203" y="3978595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>
            <a:off x="455203" y="4664395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" name="Line 26"/>
          <p:cNvSpPr>
            <a:spLocks noChangeShapeType="1"/>
          </p:cNvSpPr>
          <p:nvPr/>
        </p:nvSpPr>
        <p:spPr bwMode="auto">
          <a:xfrm>
            <a:off x="18268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2" name="Line 27"/>
          <p:cNvSpPr>
            <a:spLocks noChangeShapeType="1"/>
          </p:cNvSpPr>
          <p:nvPr/>
        </p:nvSpPr>
        <p:spPr bwMode="auto">
          <a:xfrm>
            <a:off x="24364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" name="Line 28"/>
          <p:cNvSpPr>
            <a:spLocks noChangeShapeType="1"/>
          </p:cNvSpPr>
          <p:nvPr/>
        </p:nvSpPr>
        <p:spPr bwMode="auto">
          <a:xfrm>
            <a:off x="30460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4" name="Line 29"/>
          <p:cNvSpPr>
            <a:spLocks noChangeShapeType="1"/>
          </p:cNvSpPr>
          <p:nvPr/>
        </p:nvSpPr>
        <p:spPr bwMode="auto">
          <a:xfrm>
            <a:off x="36556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" name="Line 30"/>
          <p:cNvSpPr>
            <a:spLocks noChangeShapeType="1"/>
          </p:cNvSpPr>
          <p:nvPr/>
        </p:nvSpPr>
        <p:spPr bwMode="auto">
          <a:xfrm>
            <a:off x="42652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" name="Line 31"/>
          <p:cNvSpPr>
            <a:spLocks noChangeShapeType="1"/>
          </p:cNvSpPr>
          <p:nvPr/>
        </p:nvSpPr>
        <p:spPr bwMode="auto">
          <a:xfrm>
            <a:off x="48748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" name="Line 32"/>
          <p:cNvSpPr>
            <a:spLocks noChangeShapeType="1"/>
          </p:cNvSpPr>
          <p:nvPr/>
        </p:nvSpPr>
        <p:spPr bwMode="auto">
          <a:xfrm>
            <a:off x="54844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" name="Line 33"/>
          <p:cNvSpPr>
            <a:spLocks noChangeShapeType="1"/>
          </p:cNvSpPr>
          <p:nvPr/>
        </p:nvSpPr>
        <p:spPr bwMode="auto">
          <a:xfrm>
            <a:off x="60940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" name="Line 34"/>
          <p:cNvSpPr>
            <a:spLocks noChangeShapeType="1"/>
          </p:cNvSpPr>
          <p:nvPr/>
        </p:nvSpPr>
        <p:spPr bwMode="auto">
          <a:xfrm>
            <a:off x="67036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" name="Line 35"/>
          <p:cNvSpPr>
            <a:spLocks noChangeShapeType="1"/>
          </p:cNvSpPr>
          <p:nvPr/>
        </p:nvSpPr>
        <p:spPr bwMode="auto">
          <a:xfrm>
            <a:off x="7313203" y="397859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1" name="Text Box 36"/>
          <p:cNvSpPr txBox="1">
            <a:spLocks noChangeArrowheads="1"/>
          </p:cNvSpPr>
          <p:nvPr/>
        </p:nvSpPr>
        <p:spPr bwMode="auto">
          <a:xfrm>
            <a:off x="7846603" y="3902395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auto">
          <a:xfrm>
            <a:off x="760003" y="3902395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33" name="Line 38"/>
          <p:cNvSpPr>
            <a:spLocks noChangeShapeType="1"/>
          </p:cNvSpPr>
          <p:nvPr/>
        </p:nvSpPr>
        <p:spPr bwMode="auto">
          <a:xfrm flipV="1">
            <a:off x="3960403" y="466439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4" name="Text Box 39"/>
          <p:cNvSpPr txBox="1">
            <a:spLocks noChangeArrowheads="1"/>
          </p:cNvSpPr>
          <p:nvPr/>
        </p:nvSpPr>
        <p:spPr bwMode="auto">
          <a:xfrm>
            <a:off x="3579403" y="3368995"/>
            <a:ext cx="14176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339933"/>
                </a:solidFill>
              </a:rPr>
              <a:t>Time 1</a:t>
            </a:r>
          </a:p>
        </p:txBody>
      </p:sp>
      <p:graphicFrame>
        <p:nvGraphicFramePr>
          <p:cNvPr id="35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93973"/>
              </p:ext>
            </p:extLst>
          </p:nvPr>
        </p:nvGraphicFramePr>
        <p:xfrm>
          <a:off x="3239678" y="2090738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Equation" r:id="rId3" imgW="266400" imgH="279360" progId="Equation.3">
                  <p:embed/>
                </p:oleObj>
              </mc:Choice>
              <mc:Fallback>
                <p:oleObj name="Equation" r:id="rId3" imgW="266400" imgH="279360" progId="Equation.3">
                  <p:embed/>
                  <p:pic>
                    <p:nvPicPr>
                      <p:cNvPr id="38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9678" y="2090738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582055"/>
              </p:ext>
            </p:extLst>
          </p:nvPr>
        </p:nvGraphicFramePr>
        <p:xfrm>
          <a:off x="4458878" y="2090738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Equation" r:id="rId5" imgW="266400" imgH="279360" progId="Equation.3">
                  <p:embed/>
                </p:oleObj>
              </mc:Choice>
              <mc:Fallback>
                <p:oleObj name="Equation" r:id="rId5" imgW="266400" imgH="279360" progId="Equation.3">
                  <p:embed/>
                  <p:pic>
                    <p:nvPicPr>
                      <p:cNvPr id="3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878" y="2090738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436985"/>
              </p:ext>
            </p:extLst>
          </p:nvPr>
        </p:nvGraphicFramePr>
        <p:xfrm>
          <a:off x="5068478" y="2090738"/>
          <a:ext cx="2397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" name="Equation" r:id="rId6" imgW="241200" imgH="279360" progId="Equation.3">
                  <p:embed/>
                </p:oleObj>
              </mc:Choice>
              <mc:Fallback>
                <p:oleObj name="Equation" r:id="rId6" imgW="241200" imgH="279360" progId="Equation.3">
                  <p:embed/>
                  <p:pic>
                    <p:nvPicPr>
                      <p:cNvPr id="4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8478" y="2090738"/>
                        <a:ext cx="2397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492435"/>
              </p:ext>
            </p:extLst>
          </p:nvPr>
        </p:nvGraphicFramePr>
        <p:xfrm>
          <a:off x="3849278" y="2014538"/>
          <a:ext cx="2524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name="Equation" r:id="rId8" imgW="253800" imgH="393480" progId="Equation.3">
                  <p:embed/>
                </p:oleObj>
              </mc:Choice>
              <mc:Fallback>
                <p:oleObj name="Equation" r:id="rId8" imgW="253800" imgH="393480" progId="Equation.3">
                  <p:embed/>
                  <p:pic>
                    <p:nvPicPr>
                      <p:cNvPr id="4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278" y="2014538"/>
                        <a:ext cx="2524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301814"/>
              </p:ext>
            </p:extLst>
          </p:nvPr>
        </p:nvGraphicFramePr>
        <p:xfrm>
          <a:off x="3198403" y="4207195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Equation" r:id="rId10" imgW="266400" imgH="279360" progId="Equation.3">
                  <p:embed/>
                </p:oleObj>
              </mc:Choice>
              <mc:Fallback>
                <p:oleObj name="Equation" r:id="rId10" imgW="266400" imgH="279360" progId="Equation.3">
                  <p:embed/>
                  <p:pic>
                    <p:nvPicPr>
                      <p:cNvPr id="42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8403" y="4207195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045465"/>
              </p:ext>
            </p:extLst>
          </p:nvPr>
        </p:nvGraphicFramePr>
        <p:xfrm>
          <a:off x="3884203" y="4130995"/>
          <a:ext cx="2524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Equation" r:id="rId11" imgW="253800" imgH="393480" progId="Equation.3">
                  <p:embed/>
                </p:oleObj>
              </mc:Choice>
              <mc:Fallback>
                <p:oleObj name="Equation" r:id="rId11" imgW="253800" imgH="393480" progId="Equation.3">
                  <p:embed/>
                  <p:pic>
                    <p:nvPicPr>
                      <p:cNvPr id="43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4203" y="4130995"/>
                        <a:ext cx="2524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3425729"/>
              </p:ext>
            </p:extLst>
          </p:nvPr>
        </p:nvGraphicFramePr>
        <p:xfrm>
          <a:off x="4417603" y="4151633"/>
          <a:ext cx="265113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Equation" r:id="rId12" imgW="266400" imgH="393480" progId="Equation.3">
                  <p:embed/>
                </p:oleObj>
              </mc:Choice>
              <mc:Fallback>
                <p:oleObj name="Equation" r:id="rId12" imgW="266400" imgH="393480" progId="Equation.3">
                  <p:embed/>
                  <p:pic>
                    <p:nvPicPr>
                      <p:cNvPr id="44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7603" y="4151633"/>
                        <a:ext cx="265113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946404"/>
              </p:ext>
            </p:extLst>
          </p:nvPr>
        </p:nvGraphicFramePr>
        <p:xfrm>
          <a:off x="5027203" y="4207195"/>
          <a:ext cx="2397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name="Equation" r:id="rId14" imgW="241200" imgH="279360" progId="Equation.3">
                  <p:embed/>
                </p:oleObj>
              </mc:Choice>
              <mc:Fallback>
                <p:oleObj name="Equation" r:id="rId14" imgW="241200" imgH="279360" progId="Equation.3">
                  <p:embed/>
                  <p:pic>
                    <p:nvPicPr>
                      <p:cNvPr id="45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7203" y="4207195"/>
                        <a:ext cx="2397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58"/>
          <p:cNvSpPr txBox="1">
            <a:spLocks noChangeArrowheads="1"/>
          </p:cNvSpPr>
          <p:nvPr/>
        </p:nvSpPr>
        <p:spPr bwMode="auto">
          <a:xfrm>
            <a:off x="420278" y="5197795"/>
            <a:ext cx="152266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altLang="en-US" dirty="0"/>
              <a:t>Reads ‘a’</a:t>
            </a:r>
          </a:p>
          <a:p>
            <a:pPr marL="342900" indent="-342900">
              <a:buAutoNum type="arabicPeriod"/>
            </a:pPr>
            <a:endParaRPr lang="en-US" altLang="en-US" dirty="0"/>
          </a:p>
          <a:p>
            <a:pPr marL="342900" indent="-342900">
              <a:buAutoNum type="arabicPeriod"/>
            </a:pPr>
            <a:r>
              <a:rPr lang="en-US" altLang="en-US" dirty="0"/>
              <a:t>Writes ‘k’</a:t>
            </a:r>
          </a:p>
          <a:p>
            <a:pPr marL="342900" indent="-342900">
              <a:buAutoNum type="arabicPeriod"/>
            </a:pPr>
            <a:endParaRPr lang="en-US" altLang="en-US" dirty="0"/>
          </a:p>
          <a:p>
            <a:pPr marL="342900" indent="-342900">
              <a:buAutoNum type="arabicPeriod"/>
            </a:pPr>
            <a:r>
              <a:rPr lang="en-US" altLang="en-US" dirty="0"/>
              <a:t>Moves left</a:t>
            </a:r>
          </a:p>
        </p:txBody>
      </p:sp>
    </p:spTree>
    <p:extLst>
      <p:ext uri="{BB962C8B-B14F-4D97-AF65-F5344CB8AC3E}">
        <p14:creationId xmlns:p14="http://schemas.microsoft.com/office/powerpoint/2010/main" val="3051789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198953" y="1665149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98953" y="2350949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5705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1801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7897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3993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40089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6185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52281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58377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4473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7056953" y="1665149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7590353" y="1588949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503753" y="1588949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 flipV="1">
            <a:off x="4389953" y="235094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757798"/>
              </p:ext>
            </p:extLst>
          </p:nvPr>
        </p:nvGraphicFramePr>
        <p:xfrm>
          <a:off x="1773753" y="1823899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4" name="Equation" r:id="rId3" imgW="253800" imgH="368280" progId="Equation.3">
                  <p:embed/>
                </p:oleObj>
              </mc:Choice>
              <mc:Fallback>
                <p:oleObj name="Equation" r:id="rId3" imgW="253800" imgH="368280" progId="Equation.3">
                  <p:embed/>
                  <p:pic>
                    <p:nvPicPr>
                      <p:cNvPr id="1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3753" y="1823899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924853"/>
              </p:ext>
            </p:extLst>
          </p:nvPr>
        </p:nvGraphicFramePr>
        <p:xfrm>
          <a:off x="2383353" y="1823899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" name="Equation" r:id="rId5" imgW="253800" imgH="368280" progId="Equation.3">
                  <p:embed/>
                </p:oleObj>
              </mc:Choice>
              <mc:Fallback>
                <p:oleObj name="Equation" r:id="rId5" imgW="253800" imgH="368280" progId="Equation.3">
                  <p:embed/>
                  <p:pic>
                    <p:nvPicPr>
                      <p:cNvPr id="2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3353" y="1823899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958443"/>
              </p:ext>
            </p:extLst>
          </p:nvPr>
        </p:nvGraphicFramePr>
        <p:xfrm>
          <a:off x="5964753" y="1823899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6" name="Equation" r:id="rId6" imgW="253800" imgH="368280" progId="Equation.3">
                  <p:embed/>
                </p:oleObj>
              </mc:Choice>
              <mc:Fallback>
                <p:oleObj name="Equation" r:id="rId6" imgW="253800" imgH="368280" progId="Equation.3">
                  <p:embed/>
                  <p:pic>
                    <p:nvPicPr>
                      <p:cNvPr id="2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4753" y="1823899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956681"/>
              </p:ext>
            </p:extLst>
          </p:nvPr>
        </p:nvGraphicFramePr>
        <p:xfrm>
          <a:off x="6574353" y="1823899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" name="Equation" r:id="rId7" imgW="253800" imgH="368280" progId="Equation.3">
                  <p:embed/>
                </p:oleObj>
              </mc:Choice>
              <mc:Fallback>
                <p:oleObj name="Equation" r:id="rId7" imgW="253800" imgH="368280" progId="Equation.3">
                  <p:embed/>
                  <p:pic>
                    <p:nvPicPr>
                      <p:cNvPr id="2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4353" y="1823899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883326"/>
              </p:ext>
            </p:extLst>
          </p:nvPr>
        </p:nvGraphicFramePr>
        <p:xfrm>
          <a:off x="5431353" y="1823899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8" name="Equation" r:id="rId8" imgW="253800" imgH="368280" progId="Equation.3">
                  <p:embed/>
                </p:oleObj>
              </mc:Choice>
              <mc:Fallback>
                <p:oleObj name="Equation" r:id="rId8" imgW="253800" imgH="368280" progId="Equation.3">
                  <p:embed/>
                  <p:pic>
                    <p:nvPicPr>
                      <p:cNvPr id="23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1353" y="1823899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258017"/>
              </p:ext>
            </p:extLst>
          </p:nvPr>
        </p:nvGraphicFramePr>
        <p:xfrm>
          <a:off x="2942153" y="1893749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9" name="Equation" r:id="rId9" imgW="266400" imgH="279360" progId="Equation.3">
                  <p:embed/>
                </p:oleObj>
              </mc:Choice>
              <mc:Fallback>
                <p:oleObj name="Equation" r:id="rId9" imgW="266400" imgH="279360" progId="Equation.3">
                  <p:embed/>
                  <p:pic>
                    <p:nvPicPr>
                      <p:cNvPr id="2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2153" y="1893749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599562"/>
              </p:ext>
            </p:extLst>
          </p:nvPr>
        </p:nvGraphicFramePr>
        <p:xfrm>
          <a:off x="3627953" y="1817549"/>
          <a:ext cx="2524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0" name="Equation" r:id="rId11" imgW="253800" imgH="393480" progId="Equation.3">
                  <p:embed/>
                </p:oleObj>
              </mc:Choice>
              <mc:Fallback>
                <p:oleObj name="Equation" r:id="rId11" imgW="253800" imgH="393480" progId="Equation.3">
                  <p:embed/>
                  <p:pic>
                    <p:nvPicPr>
                      <p:cNvPr id="25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7953" y="1817549"/>
                        <a:ext cx="2524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211969"/>
              </p:ext>
            </p:extLst>
          </p:nvPr>
        </p:nvGraphicFramePr>
        <p:xfrm>
          <a:off x="4770953" y="1893749"/>
          <a:ext cx="2397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1" name="Equation" r:id="rId13" imgW="241200" imgH="279360" progId="Equation.3">
                  <p:embed/>
                </p:oleObj>
              </mc:Choice>
              <mc:Fallback>
                <p:oleObj name="Equation" r:id="rId13" imgW="241200" imgH="279360" progId="Equation.3">
                  <p:embed/>
                  <p:pic>
                    <p:nvPicPr>
                      <p:cNvPr id="26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0953" y="1893749"/>
                        <a:ext cx="2397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536732"/>
              </p:ext>
            </p:extLst>
          </p:nvPr>
        </p:nvGraphicFramePr>
        <p:xfrm>
          <a:off x="4237553" y="1893749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2" name="Equation" r:id="rId15" imgW="266400" imgH="279360" progId="Equation.3">
                  <p:embed/>
                </p:oleObj>
              </mc:Choice>
              <mc:Fallback>
                <p:oleObj name="Equation" r:id="rId15" imgW="266400" imgH="279360" progId="Equation.3">
                  <p:embed/>
                  <p:pic>
                    <p:nvPicPr>
                      <p:cNvPr id="2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553" y="1893749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3551753" y="1131749"/>
            <a:ext cx="141763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339933"/>
                </a:solidFill>
              </a:rPr>
              <a:t>Time 1</a:t>
            </a:r>
          </a:p>
        </p:txBody>
      </p:sp>
      <p:sp>
        <p:nvSpPr>
          <p:cNvPr id="29" name="Oval 27"/>
          <p:cNvSpPr>
            <a:spLocks noChangeArrowheads="1"/>
          </p:cNvSpPr>
          <p:nvPr/>
        </p:nvSpPr>
        <p:spPr bwMode="auto">
          <a:xfrm>
            <a:off x="291822" y="6015561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" name="Oval 28"/>
          <p:cNvSpPr>
            <a:spLocks noChangeArrowheads="1"/>
          </p:cNvSpPr>
          <p:nvPr/>
        </p:nvSpPr>
        <p:spPr bwMode="auto">
          <a:xfrm>
            <a:off x="3492222" y="6015561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>
            <a:off x="1130022" y="6396561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941702"/>
              </p:ext>
            </p:extLst>
          </p:nvPr>
        </p:nvGraphicFramePr>
        <p:xfrm>
          <a:off x="550585" y="6096524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" name="Equation" r:id="rId16" imgW="380880" imgH="520560" progId="Equation.3">
                  <p:embed/>
                </p:oleObj>
              </mc:Choice>
              <mc:Fallback>
                <p:oleObj name="Equation" r:id="rId16" imgW="380880" imgH="520560" progId="Equation.3">
                  <p:embed/>
                  <p:pic>
                    <p:nvPicPr>
                      <p:cNvPr id="32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585" y="6096524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99787"/>
              </p:ext>
            </p:extLst>
          </p:nvPr>
        </p:nvGraphicFramePr>
        <p:xfrm>
          <a:off x="3720822" y="6091761"/>
          <a:ext cx="4429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" name="Equation" r:id="rId18" imgW="444240" imgH="520560" progId="Equation.3">
                  <p:embed/>
                </p:oleObj>
              </mc:Choice>
              <mc:Fallback>
                <p:oleObj name="Equation" r:id="rId18" imgW="444240" imgH="520560" progId="Equation.3">
                  <p:embed/>
                  <p:pic>
                    <p:nvPicPr>
                      <p:cNvPr id="33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0822" y="6091761"/>
                        <a:ext cx="4429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149173"/>
              </p:ext>
            </p:extLst>
          </p:nvPr>
        </p:nvGraphicFramePr>
        <p:xfrm>
          <a:off x="1523722" y="5939361"/>
          <a:ext cx="1562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" name="Equation" r:id="rId20" imgW="1562040" imgH="469800" progId="Equation.3">
                  <p:embed/>
                </p:oleObj>
              </mc:Choice>
              <mc:Fallback>
                <p:oleObj name="Equation" r:id="rId20" imgW="1562040" imgH="469800" progId="Equation.3">
                  <p:embed/>
                  <p:pic>
                    <p:nvPicPr>
                      <p:cNvPr id="3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3722" y="5939361"/>
                        <a:ext cx="1562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Line 33"/>
          <p:cNvSpPr>
            <a:spLocks noChangeShapeType="1"/>
          </p:cNvSpPr>
          <p:nvPr/>
        </p:nvSpPr>
        <p:spPr bwMode="auto">
          <a:xfrm>
            <a:off x="295790" y="4030855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>
            <a:off x="295790" y="4716655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" name="Line 35"/>
          <p:cNvSpPr>
            <a:spLocks noChangeShapeType="1"/>
          </p:cNvSpPr>
          <p:nvPr/>
        </p:nvSpPr>
        <p:spPr bwMode="auto">
          <a:xfrm>
            <a:off x="16673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" name="Line 36"/>
          <p:cNvSpPr>
            <a:spLocks noChangeShapeType="1"/>
          </p:cNvSpPr>
          <p:nvPr/>
        </p:nvSpPr>
        <p:spPr bwMode="auto">
          <a:xfrm>
            <a:off x="22769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" name="Line 37"/>
          <p:cNvSpPr>
            <a:spLocks noChangeShapeType="1"/>
          </p:cNvSpPr>
          <p:nvPr/>
        </p:nvSpPr>
        <p:spPr bwMode="auto">
          <a:xfrm>
            <a:off x="28865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auto">
          <a:xfrm>
            <a:off x="34961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>
            <a:off x="41057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>
            <a:off x="47153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>
            <a:off x="53249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>
            <a:off x="59345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>
            <a:off x="65441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>
            <a:off x="7153790" y="4030855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" name="Text Box 45"/>
          <p:cNvSpPr txBox="1">
            <a:spLocks noChangeArrowheads="1"/>
          </p:cNvSpPr>
          <p:nvPr/>
        </p:nvSpPr>
        <p:spPr bwMode="auto">
          <a:xfrm>
            <a:off x="7687190" y="3954655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48" name="Text Box 46"/>
          <p:cNvSpPr txBox="1">
            <a:spLocks noChangeArrowheads="1"/>
          </p:cNvSpPr>
          <p:nvPr/>
        </p:nvSpPr>
        <p:spPr bwMode="auto">
          <a:xfrm>
            <a:off x="600590" y="3954655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49" name="Line 47"/>
          <p:cNvSpPr>
            <a:spLocks noChangeShapeType="1"/>
          </p:cNvSpPr>
          <p:nvPr/>
        </p:nvSpPr>
        <p:spPr bwMode="auto">
          <a:xfrm flipV="1">
            <a:off x="3800990" y="471665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0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926530"/>
              </p:ext>
            </p:extLst>
          </p:nvPr>
        </p:nvGraphicFramePr>
        <p:xfrm>
          <a:off x="1870590" y="4189605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6" name="Equation" r:id="rId22" imgW="253800" imgH="368280" progId="Equation.3">
                  <p:embed/>
                </p:oleObj>
              </mc:Choice>
              <mc:Fallback>
                <p:oleObj name="Equation" r:id="rId22" imgW="253800" imgH="368280" progId="Equation.3">
                  <p:embed/>
                  <p:pic>
                    <p:nvPicPr>
                      <p:cNvPr id="5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590" y="4189605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738459"/>
              </p:ext>
            </p:extLst>
          </p:nvPr>
        </p:nvGraphicFramePr>
        <p:xfrm>
          <a:off x="2480190" y="4189605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" name="Equation" r:id="rId23" imgW="253800" imgH="368280" progId="Equation.3">
                  <p:embed/>
                </p:oleObj>
              </mc:Choice>
              <mc:Fallback>
                <p:oleObj name="Equation" r:id="rId23" imgW="253800" imgH="368280" progId="Equation.3">
                  <p:embed/>
                  <p:pic>
                    <p:nvPicPr>
                      <p:cNvPr id="51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0190" y="4189605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188178"/>
              </p:ext>
            </p:extLst>
          </p:nvPr>
        </p:nvGraphicFramePr>
        <p:xfrm>
          <a:off x="6061590" y="4189605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" name="Equation" r:id="rId24" imgW="253800" imgH="368280" progId="Equation.3">
                  <p:embed/>
                </p:oleObj>
              </mc:Choice>
              <mc:Fallback>
                <p:oleObj name="Equation" r:id="rId24" imgW="253800" imgH="368280" progId="Equation.3">
                  <p:embed/>
                  <p:pic>
                    <p:nvPicPr>
                      <p:cNvPr id="52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1590" y="4189605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45319"/>
              </p:ext>
            </p:extLst>
          </p:nvPr>
        </p:nvGraphicFramePr>
        <p:xfrm>
          <a:off x="6671190" y="4189605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9" name="Equation" r:id="rId25" imgW="253800" imgH="368280" progId="Equation.3">
                  <p:embed/>
                </p:oleObj>
              </mc:Choice>
              <mc:Fallback>
                <p:oleObj name="Equation" r:id="rId25" imgW="253800" imgH="368280" progId="Equation.3">
                  <p:embed/>
                  <p:pic>
                    <p:nvPicPr>
                      <p:cNvPr id="53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1190" y="4189605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683164"/>
              </p:ext>
            </p:extLst>
          </p:nvPr>
        </p:nvGraphicFramePr>
        <p:xfrm>
          <a:off x="5528190" y="4189605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" name="Equation" r:id="rId26" imgW="253800" imgH="368280" progId="Equation.3">
                  <p:embed/>
                </p:oleObj>
              </mc:Choice>
              <mc:Fallback>
                <p:oleObj name="Equation" r:id="rId26" imgW="253800" imgH="368280" progId="Equation.3">
                  <p:embed/>
                  <p:pic>
                    <p:nvPicPr>
                      <p:cNvPr id="54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8190" y="4189605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100898"/>
              </p:ext>
            </p:extLst>
          </p:nvPr>
        </p:nvGraphicFramePr>
        <p:xfrm>
          <a:off x="3038990" y="4259455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1" name="Equation" r:id="rId27" imgW="266400" imgH="279360" progId="Equation.3">
                  <p:embed/>
                </p:oleObj>
              </mc:Choice>
              <mc:Fallback>
                <p:oleObj name="Equation" r:id="rId27" imgW="266400" imgH="279360" progId="Equation.3">
                  <p:embed/>
                  <p:pic>
                    <p:nvPicPr>
                      <p:cNvPr id="55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990" y="4259455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356434"/>
              </p:ext>
            </p:extLst>
          </p:nvPr>
        </p:nvGraphicFramePr>
        <p:xfrm>
          <a:off x="3724790" y="4183255"/>
          <a:ext cx="2524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2" name="Equation" r:id="rId28" imgW="253800" imgH="393480" progId="Equation.3">
                  <p:embed/>
                </p:oleObj>
              </mc:Choice>
              <mc:Fallback>
                <p:oleObj name="Equation" r:id="rId28" imgW="253800" imgH="393480" progId="Equation.3">
                  <p:embed/>
                  <p:pic>
                    <p:nvPicPr>
                      <p:cNvPr id="56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4790" y="4183255"/>
                        <a:ext cx="2524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625584"/>
              </p:ext>
            </p:extLst>
          </p:nvPr>
        </p:nvGraphicFramePr>
        <p:xfrm>
          <a:off x="4867790" y="4259455"/>
          <a:ext cx="2397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" name="Equation" r:id="rId29" imgW="241200" imgH="279360" progId="Equation.3">
                  <p:embed/>
                </p:oleObj>
              </mc:Choice>
              <mc:Fallback>
                <p:oleObj name="Equation" r:id="rId29" imgW="241200" imgH="279360" progId="Equation.3">
                  <p:embed/>
                  <p:pic>
                    <p:nvPicPr>
                      <p:cNvPr id="57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790" y="4259455"/>
                        <a:ext cx="2397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175622"/>
              </p:ext>
            </p:extLst>
          </p:nvPr>
        </p:nvGraphicFramePr>
        <p:xfrm>
          <a:off x="4340740" y="4203893"/>
          <a:ext cx="252413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4" name="Equation" r:id="rId30" imgW="253800" imgH="393480" progId="Equation.3">
                  <p:embed/>
                </p:oleObj>
              </mc:Choice>
              <mc:Fallback>
                <p:oleObj name="Equation" r:id="rId30" imgW="253800" imgH="393480" progId="Equation.3">
                  <p:embed/>
                  <p:pic>
                    <p:nvPicPr>
                      <p:cNvPr id="58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740" y="4203893"/>
                        <a:ext cx="252413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57"/>
          <p:cNvSpPr txBox="1">
            <a:spLocks noChangeArrowheads="1"/>
          </p:cNvSpPr>
          <p:nvPr/>
        </p:nvSpPr>
        <p:spPr bwMode="auto">
          <a:xfrm>
            <a:off x="3648590" y="3497455"/>
            <a:ext cx="148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339933"/>
                </a:solidFill>
              </a:rPr>
              <a:t>Time 2</a:t>
            </a:r>
          </a:p>
        </p:txBody>
      </p:sp>
      <p:graphicFrame>
        <p:nvGraphicFramePr>
          <p:cNvPr id="60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207413"/>
              </p:ext>
            </p:extLst>
          </p:nvPr>
        </p:nvGraphicFramePr>
        <p:xfrm>
          <a:off x="4237553" y="2808149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5" name="Equation" r:id="rId32" imgW="380880" imgH="520560" progId="Equation.3">
                  <p:embed/>
                </p:oleObj>
              </mc:Choice>
              <mc:Fallback>
                <p:oleObj name="Equation" r:id="rId32" imgW="380880" imgH="520560" progId="Equation.3">
                  <p:embed/>
                  <p:pic>
                    <p:nvPicPr>
                      <p:cNvPr id="6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553" y="2808149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595418"/>
              </p:ext>
            </p:extLst>
          </p:nvPr>
        </p:nvGraphicFramePr>
        <p:xfrm>
          <a:off x="3572390" y="5173855"/>
          <a:ext cx="4429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6" name="Equation" r:id="rId34" imgW="444240" imgH="520560" progId="Equation.3">
                  <p:embed/>
                </p:oleObj>
              </mc:Choice>
              <mc:Fallback>
                <p:oleObj name="Equation" r:id="rId34" imgW="444240" imgH="520560" progId="Equation.3">
                  <p:embed/>
                  <p:pic>
                    <p:nvPicPr>
                      <p:cNvPr id="61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2390" y="5173855"/>
                        <a:ext cx="4429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9479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and transitions</a:t>
            </a: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2085386" y="4135955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5285786" y="4135955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923586" y="4516955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665070"/>
              </p:ext>
            </p:extLst>
          </p:nvPr>
        </p:nvGraphicFramePr>
        <p:xfrm>
          <a:off x="2344149" y="4216918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Equation" r:id="rId3" imgW="380880" imgH="520560" progId="Equation.3">
                  <p:embed/>
                </p:oleObj>
              </mc:Choice>
              <mc:Fallback>
                <p:oleObj name="Equation" r:id="rId3" imgW="380880" imgH="520560" progId="Equation.3">
                  <p:embed/>
                  <p:pic>
                    <p:nvPicPr>
                      <p:cNvPr id="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4149" y="4216918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1860261"/>
              </p:ext>
            </p:extLst>
          </p:nvPr>
        </p:nvGraphicFramePr>
        <p:xfrm>
          <a:off x="5514386" y="4212155"/>
          <a:ext cx="4429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Equation" r:id="rId5" imgW="444240" imgH="520560" progId="Equation.3">
                  <p:embed/>
                </p:oleObj>
              </mc:Choice>
              <mc:Fallback>
                <p:oleObj name="Equation" r:id="rId5" imgW="444240" imgH="520560" progId="Equation.3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4386" y="4212155"/>
                        <a:ext cx="4429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416498"/>
              </p:ext>
            </p:extLst>
          </p:nvPr>
        </p:nvGraphicFramePr>
        <p:xfrm>
          <a:off x="3380786" y="4059755"/>
          <a:ext cx="1562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Equation" r:id="rId7" imgW="1562040" imgH="469800" progId="Equation.3">
                  <p:embed/>
                </p:oleObj>
              </mc:Choice>
              <mc:Fallback>
                <p:oleObj name="Equation" r:id="rId7" imgW="1562040" imgH="469800" progId="Equation.3">
                  <p:embed/>
                  <p:pic>
                    <p:nvPicPr>
                      <p:cNvPr id="1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0786" y="4059755"/>
                        <a:ext cx="15621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ine 15"/>
          <p:cNvSpPr>
            <a:spLocks noChangeShapeType="1"/>
          </p:cNvSpPr>
          <p:nvPr/>
        </p:nvSpPr>
        <p:spPr bwMode="auto">
          <a:xfrm>
            <a:off x="2313986" y="2992955"/>
            <a:ext cx="11430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Line 16"/>
          <p:cNvSpPr>
            <a:spLocks noChangeShapeType="1"/>
          </p:cNvSpPr>
          <p:nvPr/>
        </p:nvSpPr>
        <p:spPr bwMode="auto">
          <a:xfrm>
            <a:off x="4218986" y="2840555"/>
            <a:ext cx="762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1628186" y="2383355"/>
            <a:ext cx="6535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Read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3609386" y="2230955"/>
            <a:ext cx="7060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Write</a:t>
            </a:r>
          </a:p>
        </p:txBody>
      </p:sp>
      <p:sp>
        <p:nvSpPr>
          <p:cNvPr id="14" name="Line 19"/>
          <p:cNvSpPr>
            <a:spLocks noChangeShapeType="1"/>
          </p:cNvSpPr>
          <p:nvPr/>
        </p:nvSpPr>
        <p:spPr bwMode="auto">
          <a:xfrm flipH="1">
            <a:off x="4980986" y="3069155"/>
            <a:ext cx="838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5971586" y="2459555"/>
            <a:ext cx="11315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Move Left</a:t>
            </a:r>
          </a:p>
        </p:txBody>
      </p:sp>
    </p:spTree>
    <p:extLst>
      <p:ext uri="{BB962C8B-B14F-4D97-AF65-F5344CB8AC3E}">
        <p14:creationId xmlns:p14="http://schemas.microsoft.com/office/powerpoint/2010/main" val="531710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4497" y="1810418"/>
            <a:ext cx="8911219" cy="4351338"/>
          </a:xfrm>
        </p:spPr>
        <p:txBody>
          <a:bodyPr/>
          <a:lstStyle/>
          <a:p>
            <a:r>
              <a:rPr lang="en-US" dirty="0"/>
              <a:t>The machine halts in a state if there is no transition to follow.</a:t>
            </a:r>
          </a:p>
          <a:p>
            <a:endParaRPr lang="en-US" dirty="0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364881" y="3025676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364881" y="3711476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7364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3460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9556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5652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1748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7844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53940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0036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66132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222881" y="302567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7756281" y="2949476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669681" y="2949476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V="1">
            <a:off x="5089281" y="3711476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802204"/>
              </p:ext>
            </p:extLst>
          </p:nvPr>
        </p:nvGraphicFramePr>
        <p:xfrm>
          <a:off x="1939681" y="3184426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" name="Equation" r:id="rId3" imgW="253800" imgH="368280" progId="Equation.3">
                  <p:embed/>
                </p:oleObj>
              </mc:Choice>
              <mc:Fallback>
                <p:oleObj name="Equation" r:id="rId3" imgW="253800" imgH="368280" progId="Equation.3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681" y="3184426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248542"/>
              </p:ext>
            </p:extLst>
          </p:nvPr>
        </p:nvGraphicFramePr>
        <p:xfrm>
          <a:off x="2549281" y="3184426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" name="Equation" r:id="rId5" imgW="253800" imgH="368280" progId="Equation.3">
                  <p:embed/>
                </p:oleObj>
              </mc:Choice>
              <mc:Fallback>
                <p:oleObj name="Equation" r:id="rId5" imgW="253800" imgH="368280" progId="Equation.3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281" y="3184426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931563"/>
              </p:ext>
            </p:extLst>
          </p:nvPr>
        </p:nvGraphicFramePr>
        <p:xfrm>
          <a:off x="6130681" y="3184426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5" name="Equation" r:id="rId6" imgW="253800" imgH="368280" progId="Equation.3">
                  <p:embed/>
                </p:oleObj>
              </mc:Choice>
              <mc:Fallback>
                <p:oleObj name="Equation" r:id="rId6" imgW="253800" imgH="368280" progId="Equation.3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681" y="3184426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641844"/>
              </p:ext>
            </p:extLst>
          </p:nvPr>
        </p:nvGraphicFramePr>
        <p:xfrm>
          <a:off x="6740281" y="3184426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6" name="Equation" r:id="rId7" imgW="253800" imgH="368280" progId="Equation.3">
                  <p:embed/>
                </p:oleObj>
              </mc:Choice>
              <mc:Fallback>
                <p:oleObj name="Equation" r:id="rId7" imgW="253800" imgH="368280" progId="Equation.3">
                  <p:embed/>
                  <p:pic>
                    <p:nvPicPr>
                      <p:cNvPr id="22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0281" y="3184426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172519"/>
              </p:ext>
            </p:extLst>
          </p:nvPr>
        </p:nvGraphicFramePr>
        <p:xfrm>
          <a:off x="5597281" y="3184426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7" name="Equation" r:id="rId8" imgW="253800" imgH="368280" progId="Equation.3">
                  <p:embed/>
                </p:oleObj>
              </mc:Choice>
              <mc:Fallback>
                <p:oleObj name="Equation" r:id="rId8" imgW="253800" imgH="36828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7281" y="3184426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213205"/>
              </p:ext>
            </p:extLst>
          </p:nvPr>
        </p:nvGraphicFramePr>
        <p:xfrm>
          <a:off x="3108081" y="3254276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8" name="Equation" r:id="rId9" imgW="266400" imgH="279360" progId="Equation.3">
                  <p:embed/>
                </p:oleObj>
              </mc:Choice>
              <mc:Fallback>
                <p:oleObj name="Equation" r:id="rId9" imgW="266400" imgH="279360" progId="Equation.3">
                  <p:embed/>
                  <p:pic>
                    <p:nvPicPr>
                      <p:cNvPr id="24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081" y="3254276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388502"/>
              </p:ext>
            </p:extLst>
          </p:nvPr>
        </p:nvGraphicFramePr>
        <p:xfrm>
          <a:off x="3793881" y="3178076"/>
          <a:ext cx="2524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9" name="Equation" r:id="rId11" imgW="253800" imgH="393480" progId="Equation.3">
                  <p:embed/>
                </p:oleObj>
              </mc:Choice>
              <mc:Fallback>
                <p:oleObj name="Equation" r:id="rId11" imgW="253800" imgH="393480" progId="Equation.3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3881" y="3178076"/>
                        <a:ext cx="2524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07555"/>
              </p:ext>
            </p:extLst>
          </p:nvPr>
        </p:nvGraphicFramePr>
        <p:xfrm>
          <a:off x="4936881" y="3254276"/>
          <a:ext cx="2397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" name="Equation" r:id="rId13" imgW="241200" imgH="279360" progId="Equation.3">
                  <p:embed/>
                </p:oleObj>
              </mc:Choice>
              <mc:Fallback>
                <p:oleObj name="Equation" r:id="rId13" imgW="241200" imgH="279360" progId="Equation.3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6881" y="3254276"/>
                        <a:ext cx="2397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282708"/>
              </p:ext>
            </p:extLst>
          </p:nvPr>
        </p:nvGraphicFramePr>
        <p:xfrm>
          <a:off x="4403481" y="3254276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" name="Equation" r:id="rId15" imgW="266400" imgH="279360" progId="Equation.3">
                  <p:embed/>
                </p:oleObj>
              </mc:Choice>
              <mc:Fallback>
                <p:oleObj name="Equation" r:id="rId15" imgW="266400" imgH="279360" progId="Equation.3">
                  <p:embed/>
                  <p:pic>
                    <p:nvPicPr>
                      <p:cNvPr id="27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3481" y="3254276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878022"/>
              </p:ext>
            </p:extLst>
          </p:nvPr>
        </p:nvGraphicFramePr>
        <p:xfrm>
          <a:off x="4936881" y="4113243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" name="Equation" r:id="rId16" imgW="380880" imgH="520560" progId="Equation.3">
                  <p:embed/>
                </p:oleObj>
              </mc:Choice>
              <mc:Fallback>
                <p:oleObj name="Equation" r:id="rId16" imgW="380880" imgH="520560" progId="Equation.3">
                  <p:embed/>
                  <p:pic>
                    <p:nvPicPr>
                      <p:cNvPr id="28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6881" y="4113243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1983477" y="5007643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871284"/>
              </p:ext>
            </p:extLst>
          </p:nvPr>
        </p:nvGraphicFramePr>
        <p:xfrm>
          <a:off x="2242240" y="5088606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" name="Equation" r:id="rId18" imgW="380880" imgH="520560" progId="Equation.3">
                  <p:embed/>
                </p:oleObj>
              </mc:Choice>
              <mc:Fallback>
                <p:oleObj name="Equation" r:id="rId18" imgW="380880" imgH="520560" progId="Equation.3">
                  <p:embed/>
                  <p:pic>
                    <p:nvPicPr>
                      <p:cNvPr id="3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2240" y="5088606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38"/>
          <p:cNvSpPr txBox="1">
            <a:spLocks noChangeArrowheads="1"/>
          </p:cNvSpPr>
          <p:nvPr/>
        </p:nvSpPr>
        <p:spPr bwMode="auto">
          <a:xfrm>
            <a:off x="3533146" y="5239974"/>
            <a:ext cx="30471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No transition from q1 – </a:t>
            </a:r>
            <a:r>
              <a:rPr lang="en-US" altLang="en-US" b="1" dirty="0"/>
              <a:t>Halt!</a:t>
            </a:r>
            <a:r>
              <a:rPr lang="en-US" altLang="en-US" dirty="0"/>
              <a:t>   </a:t>
            </a:r>
          </a:p>
        </p:txBody>
      </p:sp>
      <p:sp>
        <p:nvSpPr>
          <p:cNvPr id="33" name="Line 42"/>
          <p:cNvSpPr>
            <a:spLocks noChangeShapeType="1"/>
          </p:cNvSpPr>
          <p:nvPr/>
        </p:nvSpPr>
        <p:spPr bwMode="auto">
          <a:xfrm>
            <a:off x="535677" y="4474243"/>
            <a:ext cx="1524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4" name="Line 43"/>
          <p:cNvSpPr>
            <a:spLocks noChangeShapeType="1"/>
          </p:cNvSpPr>
          <p:nvPr/>
        </p:nvSpPr>
        <p:spPr bwMode="auto">
          <a:xfrm flipV="1">
            <a:off x="383277" y="5464843"/>
            <a:ext cx="1600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5" name="Line 44"/>
          <p:cNvSpPr>
            <a:spLocks noChangeShapeType="1"/>
          </p:cNvSpPr>
          <p:nvPr/>
        </p:nvSpPr>
        <p:spPr bwMode="auto">
          <a:xfrm flipV="1">
            <a:off x="383277" y="5693443"/>
            <a:ext cx="1752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46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Halting 	</a:t>
            </a:r>
          </a:p>
        </p:txBody>
      </p:sp>
      <p:sp>
        <p:nvSpPr>
          <p:cNvPr id="4" name="Line 1027"/>
          <p:cNvSpPr>
            <a:spLocks noChangeShapeType="1"/>
          </p:cNvSpPr>
          <p:nvPr/>
        </p:nvSpPr>
        <p:spPr bwMode="auto">
          <a:xfrm>
            <a:off x="534211" y="1813260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" name="Line 1028"/>
          <p:cNvSpPr>
            <a:spLocks noChangeShapeType="1"/>
          </p:cNvSpPr>
          <p:nvPr/>
        </p:nvSpPr>
        <p:spPr bwMode="auto">
          <a:xfrm>
            <a:off x="534211" y="2499060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Line 1029"/>
          <p:cNvSpPr>
            <a:spLocks noChangeShapeType="1"/>
          </p:cNvSpPr>
          <p:nvPr/>
        </p:nvSpPr>
        <p:spPr bwMode="auto">
          <a:xfrm>
            <a:off x="19058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" name="Line 1030"/>
          <p:cNvSpPr>
            <a:spLocks noChangeShapeType="1"/>
          </p:cNvSpPr>
          <p:nvPr/>
        </p:nvSpPr>
        <p:spPr bwMode="auto">
          <a:xfrm>
            <a:off x="25154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Line 1031"/>
          <p:cNvSpPr>
            <a:spLocks noChangeShapeType="1"/>
          </p:cNvSpPr>
          <p:nvPr/>
        </p:nvSpPr>
        <p:spPr bwMode="auto">
          <a:xfrm>
            <a:off x="31250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Line 1032"/>
          <p:cNvSpPr>
            <a:spLocks noChangeShapeType="1"/>
          </p:cNvSpPr>
          <p:nvPr/>
        </p:nvSpPr>
        <p:spPr bwMode="auto">
          <a:xfrm>
            <a:off x="37346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" name="Line 1033"/>
          <p:cNvSpPr>
            <a:spLocks noChangeShapeType="1"/>
          </p:cNvSpPr>
          <p:nvPr/>
        </p:nvSpPr>
        <p:spPr bwMode="auto">
          <a:xfrm>
            <a:off x="43442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Line 1034"/>
          <p:cNvSpPr>
            <a:spLocks noChangeShapeType="1"/>
          </p:cNvSpPr>
          <p:nvPr/>
        </p:nvSpPr>
        <p:spPr bwMode="auto">
          <a:xfrm>
            <a:off x="49538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1035"/>
          <p:cNvSpPr>
            <a:spLocks noChangeShapeType="1"/>
          </p:cNvSpPr>
          <p:nvPr/>
        </p:nvSpPr>
        <p:spPr bwMode="auto">
          <a:xfrm>
            <a:off x="55634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Line 1036"/>
          <p:cNvSpPr>
            <a:spLocks noChangeShapeType="1"/>
          </p:cNvSpPr>
          <p:nvPr/>
        </p:nvSpPr>
        <p:spPr bwMode="auto">
          <a:xfrm>
            <a:off x="61730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1037"/>
          <p:cNvSpPr>
            <a:spLocks noChangeShapeType="1"/>
          </p:cNvSpPr>
          <p:nvPr/>
        </p:nvSpPr>
        <p:spPr bwMode="auto">
          <a:xfrm>
            <a:off x="67826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1038"/>
          <p:cNvSpPr>
            <a:spLocks noChangeShapeType="1"/>
          </p:cNvSpPr>
          <p:nvPr/>
        </p:nvSpPr>
        <p:spPr bwMode="auto">
          <a:xfrm>
            <a:off x="7392211" y="181326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Text Box 1039"/>
          <p:cNvSpPr txBox="1">
            <a:spLocks noChangeArrowheads="1"/>
          </p:cNvSpPr>
          <p:nvPr/>
        </p:nvSpPr>
        <p:spPr bwMode="auto">
          <a:xfrm>
            <a:off x="7925611" y="1737060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7" name="Text Box 1040"/>
          <p:cNvSpPr txBox="1">
            <a:spLocks noChangeArrowheads="1"/>
          </p:cNvSpPr>
          <p:nvPr/>
        </p:nvSpPr>
        <p:spPr bwMode="auto">
          <a:xfrm>
            <a:off x="839011" y="1737060"/>
            <a:ext cx="79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......</a:t>
            </a:r>
          </a:p>
        </p:txBody>
      </p:sp>
      <p:sp>
        <p:nvSpPr>
          <p:cNvPr id="18" name="Line 1041"/>
          <p:cNvSpPr>
            <a:spLocks noChangeShapeType="1"/>
          </p:cNvSpPr>
          <p:nvPr/>
        </p:nvSpPr>
        <p:spPr bwMode="auto">
          <a:xfrm flipV="1">
            <a:off x="5258611" y="249906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9" name="Object 10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315303"/>
              </p:ext>
            </p:extLst>
          </p:nvPr>
        </p:nvGraphicFramePr>
        <p:xfrm>
          <a:off x="2109011" y="1972010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" name="Equation" r:id="rId3" imgW="253800" imgH="368280" progId="Equation.3">
                  <p:embed/>
                </p:oleObj>
              </mc:Choice>
              <mc:Fallback>
                <p:oleObj name="Equation" r:id="rId3" imgW="253800" imgH="368280" progId="Equation.3">
                  <p:embed/>
                  <p:pic>
                    <p:nvPicPr>
                      <p:cNvPr id="19" name="Object 10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011" y="1972010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749760"/>
              </p:ext>
            </p:extLst>
          </p:nvPr>
        </p:nvGraphicFramePr>
        <p:xfrm>
          <a:off x="2718611" y="1972010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7" name="Equation" r:id="rId5" imgW="253800" imgH="368280" progId="Equation.3">
                  <p:embed/>
                </p:oleObj>
              </mc:Choice>
              <mc:Fallback>
                <p:oleObj name="Equation" r:id="rId5" imgW="253800" imgH="368280" progId="Equation.3">
                  <p:embed/>
                  <p:pic>
                    <p:nvPicPr>
                      <p:cNvPr id="20" name="Object 10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8611" y="1972010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0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383625"/>
              </p:ext>
            </p:extLst>
          </p:nvPr>
        </p:nvGraphicFramePr>
        <p:xfrm>
          <a:off x="6300011" y="1972010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8" name="Equation" r:id="rId6" imgW="253800" imgH="368280" progId="Equation.3">
                  <p:embed/>
                </p:oleObj>
              </mc:Choice>
              <mc:Fallback>
                <p:oleObj name="Equation" r:id="rId6" imgW="253800" imgH="368280" progId="Equation.3">
                  <p:embed/>
                  <p:pic>
                    <p:nvPicPr>
                      <p:cNvPr id="21" name="Object 10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011" y="1972010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0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474709"/>
              </p:ext>
            </p:extLst>
          </p:nvPr>
        </p:nvGraphicFramePr>
        <p:xfrm>
          <a:off x="6909611" y="1972010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" name="Equation" r:id="rId7" imgW="253800" imgH="368280" progId="Equation.3">
                  <p:embed/>
                </p:oleObj>
              </mc:Choice>
              <mc:Fallback>
                <p:oleObj name="Equation" r:id="rId7" imgW="253800" imgH="368280" progId="Equation.3">
                  <p:embed/>
                  <p:pic>
                    <p:nvPicPr>
                      <p:cNvPr id="22" name="Object 10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9611" y="1972010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0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682231"/>
              </p:ext>
            </p:extLst>
          </p:nvPr>
        </p:nvGraphicFramePr>
        <p:xfrm>
          <a:off x="5766611" y="1972010"/>
          <a:ext cx="2524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0" name="Equation" r:id="rId8" imgW="253800" imgH="368280" progId="Equation.3">
                  <p:embed/>
                </p:oleObj>
              </mc:Choice>
              <mc:Fallback>
                <p:oleObj name="Equation" r:id="rId8" imgW="253800" imgH="368280" progId="Equation.3">
                  <p:embed/>
                  <p:pic>
                    <p:nvPicPr>
                      <p:cNvPr id="23" name="Object 10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6611" y="1972010"/>
                        <a:ext cx="252413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0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454096"/>
              </p:ext>
            </p:extLst>
          </p:nvPr>
        </p:nvGraphicFramePr>
        <p:xfrm>
          <a:off x="3277411" y="204186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1" name="Equation" r:id="rId9" imgW="266400" imgH="279360" progId="Equation.3">
                  <p:embed/>
                </p:oleObj>
              </mc:Choice>
              <mc:Fallback>
                <p:oleObj name="Equation" r:id="rId9" imgW="266400" imgH="279360" progId="Equation.3">
                  <p:embed/>
                  <p:pic>
                    <p:nvPicPr>
                      <p:cNvPr id="24" name="Object 10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411" y="2041860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202697"/>
              </p:ext>
            </p:extLst>
          </p:nvPr>
        </p:nvGraphicFramePr>
        <p:xfrm>
          <a:off x="3963211" y="1965660"/>
          <a:ext cx="2524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2" name="Equation" r:id="rId11" imgW="253800" imgH="393480" progId="Equation.3">
                  <p:embed/>
                </p:oleObj>
              </mc:Choice>
              <mc:Fallback>
                <p:oleObj name="Equation" r:id="rId11" imgW="253800" imgH="393480" progId="Equation.3">
                  <p:embed/>
                  <p:pic>
                    <p:nvPicPr>
                      <p:cNvPr id="25" name="Object 1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3211" y="1965660"/>
                        <a:ext cx="2524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0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136160"/>
              </p:ext>
            </p:extLst>
          </p:nvPr>
        </p:nvGraphicFramePr>
        <p:xfrm>
          <a:off x="5106211" y="2041860"/>
          <a:ext cx="2397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" name="Equation" r:id="rId13" imgW="241200" imgH="279360" progId="Equation.3">
                  <p:embed/>
                </p:oleObj>
              </mc:Choice>
              <mc:Fallback>
                <p:oleObj name="Equation" r:id="rId13" imgW="241200" imgH="279360" progId="Equation.3">
                  <p:embed/>
                  <p:pic>
                    <p:nvPicPr>
                      <p:cNvPr id="26" name="Object 1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6211" y="2041860"/>
                        <a:ext cx="2397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0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178645"/>
              </p:ext>
            </p:extLst>
          </p:nvPr>
        </p:nvGraphicFramePr>
        <p:xfrm>
          <a:off x="4572811" y="2041860"/>
          <a:ext cx="26511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4" name="Equation" r:id="rId15" imgW="266400" imgH="279360" progId="Equation.3">
                  <p:embed/>
                </p:oleObj>
              </mc:Choice>
              <mc:Fallback>
                <p:oleObj name="Equation" r:id="rId15" imgW="266400" imgH="279360" progId="Equation.3">
                  <p:embed/>
                  <p:pic>
                    <p:nvPicPr>
                      <p:cNvPr id="27" name="Object 1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811" y="2041860"/>
                        <a:ext cx="26511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0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101718"/>
              </p:ext>
            </p:extLst>
          </p:nvPr>
        </p:nvGraphicFramePr>
        <p:xfrm>
          <a:off x="5106211" y="2956260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" name="Equation" r:id="rId16" imgW="380880" imgH="520560" progId="Equation.3">
                  <p:embed/>
                </p:oleObj>
              </mc:Choice>
              <mc:Fallback>
                <p:oleObj name="Equation" r:id="rId16" imgW="380880" imgH="520560" progId="Equation.3">
                  <p:embed/>
                  <p:pic>
                    <p:nvPicPr>
                      <p:cNvPr id="28" name="Object 1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6211" y="2956260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Oval 1052"/>
          <p:cNvSpPr>
            <a:spLocks noChangeArrowheads="1"/>
          </p:cNvSpPr>
          <p:nvPr/>
        </p:nvSpPr>
        <p:spPr bwMode="auto">
          <a:xfrm>
            <a:off x="839011" y="5013660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" name="Oval 1053"/>
          <p:cNvSpPr>
            <a:spLocks noChangeArrowheads="1"/>
          </p:cNvSpPr>
          <p:nvPr/>
        </p:nvSpPr>
        <p:spPr bwMode="auto">
          <a:xfrm>
            <a:off x="3658411" y="4099260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1" name="Line 1054"/>
          <p:cNvSpPr>
            <a:spLocks noChangeShapeType="1"/>
          </p:cNvSpPr>
          <p:nvPr/>
        </p:nvSpPr>
        <p:spPr bwMode="auto">
          <a:xfrm flipV="1">
            <a:off x="1601011" y="4556460"/>
            <a:ext cx="2057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32" name="Object 10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054862"/>
              </p:ext>
            </p:extLst>
          </p:nvPr>
        </p:nvGraphicFramePr>
        <p:xfrm>
          <a:off x="1097774" y="5094623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6" name="Equation" r:id="rId18" imgW="380880" imgH="520560" progId="Equation.3">
                  <p:embed/>
                </p:oleObj>
              </mc:Choice>
              <mc:Fallback>
                <p:oleObj name="Equation" r:id="rId18" imgW="380880" imgH="520560" progId="Equation.3">
                  <p:embed/>
                  <p:pic>
                    <p:nvPicPr>
                      <p:cNvPr id="32" name="Object 10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774" y="5094623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10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575431"/>
              </p:ext>
            </p:extLst>
          </p:nvPr>
        </p:nvGraphicFramePr>
        <p:xfrm>
          <a:off x="3887011" y="4175460"/>
          <a:ext cx="4429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" name="Equation" r:id="rId20" imgW="444240" imgH="520560" progId="Equation.3">
                  <p:embed/>
                </p:oleObj>
              </mc:Choice>
              <mc:Fallback>
                <p:oleObj name="Equation" r:id="rId20" imgW="444240" imgH="520560" progId="Equation.3">
                  <p:embed/>
                  <p:pic>
                    <p:nvPicPr>
                      <p:cNvPr id="33" name="Object 1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011" y="4175460"/>
                        <a:ext cx="4429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0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0556645"/>
              </p:ext>
            </p:extLst>
          </p:nvPr>
        </p:nvGraphicFramePr>
        <p:xfrm>
          <a:off x="1601011" y="4175460"/>
          <a:ext cx="15875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8" name="Equation" r:id="rId22" imgW="1587240" imgH="469800" progId="Equation.3">
                  <p:embed/>
                </p:oleObj>
              </mc:Choice>
              <mc:Fallback>
                <p:oleObj name="Equation" r:id="rId22" imgW="1587240" imgH="469800" progId="Equation.3">
                  <p:embed/>
                  <p:pic>
                    <p:nvPicPr>
                      <p:cNvPr id="34" name="Object 10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011" y="4175460"/>
                        <a:ext cx="15875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Oval 1058"/>
          <p:cNvSpPr>
            <a:spLocks noChangeArrowheads="1"/>
          </p:cNvSpPr>
          <p:nvPr/>
        </p:nvSpPr>
        <p:spPr bwMode="auto">
          <a:xfrm>
            <a:off x="3658411" y="5699460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36" name="Object 10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611630"/>
              </p:ext>
            </p:extLst>
          </p:nvPr>
        </p:nvGraphicFramePr>
        <p:xfrm>
          <a:off x="3893361" y="5770898"/>
          <a:ext cx="43021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" name="Equation" r:id="rId24" imgW="431640" imgH="533160" progId="Equation.3">
                  <p:embed/>
                </p:oleObj>
              </mc:Choice>
              <mc:Fallback>
                <p:oleObj name="Equation" r:id="rId24" imgW="431640" imgH="533160" progId="Equation.3">
                  <p:embed/>
                  <p:pic>
                    <p:nvPicPr>
                      <p:cNvPr id="36" name="Object 1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361" y="5770898"/>
                        <a:ext cx="430213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Line 1060"/>
          <p:cNvSpPr>
            <a:spLocks noChangeShapeType="1"/>
          </p:cNvSpPr>
          <p:nvPr/>
        </p:nvSpPr>
        <p:spPr bwMode="auto">
          <a:xfrm>
            <a:off x="1601011" y="5623260"/>
            <a:ext cx="2057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38" name="Object 10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849547"/>
              </p:ext>
            </p:extLst>
          </p:nvPr>
        </p:nvGraphicFramePr>
        <p:xfrm>
          <a:off x="1518461" y="6004260"/>
          <a:ext cx="1600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0" name="Equation" r:id="rId26" imgW="1600200" imgH="469800" progId="Equation.3">
                  <p:embed/>
                </p:oleObj>
              </mc:Choice>
              <mc:Fallback>
                <p:oleObj name="Equation" r:id="rId26" imgW="1600200" imgH="469800" progId="Equation.3">
                  <p:embed/>
                  <p:pic>
                    <p:nvPicPr>
                      <p:cNvPr id="38" name="Object 10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8461" y="6004260"/>
                        <a:ext cx="1600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 Box 1062"/>
          <p:cNvSpPr txBox="1">
            <a:spLocks noChangeArrowheads="1"/>
          </p:cNvSpPr>
          <p:nvPr/>
        </p:nvSpPr>
        <p:spPr bwMode="auto">
          <a:xfrm>
            <a:off x="5296711" y="4840662"/>
            <a:ext cx="34226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/>
              <a:t>No possible transition from q1 and symbol c – </a:t>
            </a:r>
            <a:r>
              <a:rPr lang="en-US" altLang="en-US" b="1" dirty="0"/>
              <a:t>Halt!</a:t>
            </a:r>
          </a:p>
        </p:txBody>
      </p:sp>
      <p:sp>
        <p:nvSpPr>
          <p:cNvPr id="40" name="Line 1066"/>
          <p:cNvSpPr>
            <a:spLocks noChangeShapeType="1"/>
          </p:cNvSpPr>
          <p:nvPr/>
        </p:nvSpPr>
        <p:spPr bwMode="auto">
          <a:xfrm>
            <a:off x="534211" y="478506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1" name="Line 1067"/>
          <p:cNvSpPr>
            <a:spLocks noChangeShapeType="1"/>
          </p:cNvSpPr>
          <p:nvPr/>
        </p:nvSpPr>
        <p:spPr bwMode="auto">
          <a:xfrm flipV="1">
            <a:off x="534211" y="562326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85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Accepting states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557" y="1706145"/>
            <a:ext cx="10515600" cy="4351338"/>
          </a:xfrm>
        </p:spPr>
        <p:txBody>
          <a:bodyPr/>
          <a:lstStyle/>
          <a:p>
            <a:r>
              <a:rPr lang="en-US" dirty="0"/>
              <a:t>Accepting states have no outgoing transitions</a:t>
            </a:r>
          </a:p>
          <a:p>
            <a:r>
              <a:rPr lang="en-US" dirty="0"/>
              <a:t>The machine halts and accepts</a:t>
            </a:r>
          </a:p>
        </p:txBody>
      </p:sp>
      <p:sp>
        <p:nvSpPr>
          <p:cNvPr id="5" name="Oval 3"/>
          <p:cNvSpPr>
            <a:spLocks noChangeArrowheads="1"/>
          </p:cNvSpPr>
          <p:nvPr/>
        </p:nvSpPr>
        <p:spPr bwMode="auto">
          <a:xfrm>
            <a:off x="364957" y="3282042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3260557" y="3282042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203157" y="366304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663858"/>
              </p:ext>
            </p:extLst>
          </p:nvPr>
        </p:nvGraphicFramePr>
        <p:xfrm>
          <a:off x="623720" y="3363005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" name="Equation" r:id="rId3" imgW="380880" imgH="520560" progId="Equation.3">
                  <p:embed/>
                </p:oleObj>
              </mc:Choice>
              <mc:Fallback>
                <p:oleObj name="Equation" r:id="rId3" imgW="380880" imgH="520560" progId="Equation.3">
                  <p:embed/>
                  <p:pic>
                    <p:nvPicPr>
                      <p:cNvPr id="2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20" y="3363005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891811"/>
              </p:ext>
            </p:extLst>
          </p:nvPr>
        </p:nvGraphicFramePr>
        <p:xfrm>
          <a:off x="3489157" y="3358242"/>
          <a:ext cx="4429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Equation" r:id="rId5" imgW="444240" imgH="520560" progId="Equation.3">
                  <p:embed/>
                </p:oleObj>
              </mc:Choice>
              <mc:Fallback>
                <p:oleObj name="Equation" r:id="rId5" imgW="444240" imgH="520560" progId="Equation.3">
                  <p:embed/>
                  <p:pic>
                    <p:nvPicPr>
                      <p:cNvPr id="2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157" y="3358242"/>
                        <a:ext cx="4429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3108157" y="3129642"/>
            <a:ext cx="1143000" cy="1066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013157" y="3358242"/>
            <a:ext cx="1655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339933"/>
                </a:solidFill>
              </a:rPr>
              <a:t>Allowed</a:t>
            </a:r>
          </a:p>
        </p:txBody>
      </p:sp>
      <p:sp>
        <p:nvSpPr>
          <p:cNvPr id="12" name="Oval 23"/>
          <p:cNvSpPr>
            <a:spLocks noChangeArrowheads="1"/>
          </p:cNvSpPr>
          <p:nvPr/>
        </p:nvSpPr>
        <p:spPr bwMode="auto">
          <a:xfrm>
            <a:off x="364957" y="5187042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" name="Oval 24"/>
          <p:cNvSpPr>
            <a:spLocks noChangeArrowheads="1"/>
          </p:cNvSpPr>
          <p:nvPr/>
        </p:nvSpPr>
        <p:spPr bwMode="auto">
          <a:xfrm>
            <a:off x="3260557" y="5187042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4" name="Line 25"/>
          <p:cNvSpPr>
            <a:spLocks noChangeShapeType="1"/>
          </p:cNvSpPr>
          <p:nvPr/>
        </p:nvSpPr>
        <p:spPr bwMode="auto">
          <a:xfrm>
            <a:off x="1355557" y="5568042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5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849248"/>
              </p:ext>
            </p:extLst>
          </p:nvPr>
        </p:nvGraphicFramePr>
        <p:xfrm>
          <a:off x="623720" y="5268005"/>
          <a:ext cx="381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Equation" r:id="rId7" imgW="380880" imgH="520560" progId="Equation.3">
                  <p:embed/>
                </p:oleObj>
              </mc:Choice>
              <mc:Fallback>
                <p:oleObj name="Equation" r:id="rId7" imgW="380880" imgH="520560" progId="Equation.3">
                  <p:embed/>
                  <p:pic>
                    <p:nvPicPr>
                      <p:cNvPr id="3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720" y="5268005"/>
                        <a:ext cx="381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078976"/>
              </p:ext>
            </p:extLst>
          </p:nvPr>
        </p:nvGraphicFramePr>
        <p:xfrm>
          <a:off x="3489157" y="5263242"/>
          <a:ext cx="442913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Equation" r:id="rId8" imgW="444240" imgH="520560" progId="Equation.3">
                  <p:embed/>
                </p:oleObj>
              </mc:Choice>
              <mc:Fallback>
                <p:oleObj name="Equation" r:id="rId8" imgW="444240" imgH="520560" progId="Equation.3">
                  <p:embed/>
                  <p:pic>
                    <p:nvPicPr>
                      <p:cNvPr id="3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157" y="5263242"/>
                        <a:ext cx="442913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Oval 28"/>
          <p:cNvSpPr>
            <a:spLocks noChangeArrowheads="1"/>
          </p:cNvSpPr>
          <p:nvPr/>
        </p:nvSpPr>
        <p:spPr bwMode="auto">
          <a:xfrm>
            <a:off x="212557" y="5034642"/>
            <a:ext cx="1143000" cy="1066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auto">
          <a:xfrm>
            <a:off x="5013157" y="5383376"/>
            <a:ext cx="1323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Not allowed</a:t>
            </a:r>
          </a:p>
        </p:txBody>
      </p:sp>
    </p:spTree>
    <p:extLst>
      <p:ext uri="{BB962C8B-B14F-4D97-AF65-F5344CB8AC3E}">
        <p14:creationId xmlns:p14="http://schemas.microsoft.com/office/powerpoint/2010/main" val="555436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41710" y="2021444"/>
            <a:ext cx="19604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Accept Input string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267986" y="2067480"/>
            <a:ext cx="3426131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If machine halts in an accept state </a:t>
            </a: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2875961" y="2009259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641710" y="3615834"/>
            <a:ext cx="18996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Reject Input string</a:t>
            </a:r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auto">
          <a:xfrm>
            <a:off x="2875961" y="3557613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4267986" y="3338835"/>
            <a:ext cx="3892485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/>
              <a:t> If machine  halts in a non-accept state</a:t>
            </a:r>
          </a:p>
          <a:p>
            <a:r>
              <a:rPr lang="en-US" altLang="en-US" dirty="0"/>
              <a:t>             </a:t>
            </a:r>
            <a:r>
              <a:rPr lang="en-US" altLang="en-US" dirty="0">
                <a:solidFill>
                  <a:srgbClr val="FF0000"/>
                </a:solidFill>
              </a:rPr>
              <a:t>or</a:t>
            </a:r>
          </a:p>
          <a:p>
            <a:r>
              <a:rPr lang="en-US" altLang="en-US" dirty="0"/>
              <a:t> If machine enters an </a:t>
            </a:r>
            <a:r>
              <a:rPr lang="en-US" altLang="en-US" i="1" dirty="0"/>
              <a:t>infinite loop</a:t>
            </a:r>
            <a:r>
              <a:rPr lang="en-US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2625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machine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Turing machine demo notebook available under assignments tab!</a:t>
            </a:r>
          </a:p>
        </p:txBody>
      </p:sp>
    </p:spTree>
    <p:extLst>
      <p:ext uri="{BB962C8B-B14F-4D97-AF65-F5344CB8AC3E}">
        <p14:creationId xmlns:p14="http://schemas.microsoft.com/office/powerpoint/2010/main" val="2019375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158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Helvetica Neue"/>
                <a:cs typeface="Helvetica Neue"/>
              </a:rPr>
              <a:t>Chomsky famously </a:t>
            </a:r>
            <a:r>
              <a:rPr lang="en-US" sz="2800" dirty="0">
                <a:solidFill>
                  <a:prstClr val="black"/>
                </a:solidFill>
                <a:latin typeface="Helvetica Neue"/>
                <a:cs typeface="Helvetica Neue"/>
              </a:rPr>
              <a:t>characterized language as formal system.</a:t>
            </a:r>
          </a:p>
          <a:p>
            <a:pPr marL="0" indent="0">
              <a:buNone/>
            </a:pPr>
            <a:endParaRPr lang="en-US" sz="2800" dirty="0">
              <a:solidFill>
                <a:prstClr val="black"/>
              </a:solidFill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800" dirty="0">
                <a:solidFill>
                  <a:prstClr val="black"/>
                </a:solidFill>
                <a:latin typeface="Helvetica Neue"/>
                <a:cs typeface="Helvetica Neue"/>
              </a:rPr>
              <a:t>We can think of language like a set of rules that can come together to generate all of its sentences.</a:t>
            </a:r>
          </a:p>
          <a:p>
            <a:endParaRPr lang="en-US" sz="28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800" dirty="0">
                <a:latin typeface="Helvetica Neue"/>
                <a:cs typeface="Helvetica Neue"/>
              </a:rPr>
              <a:t>The Chomsky hierarchy provides a means for characterizing the complexity of a formal language.</a:t>
            </a:r>
          </a:p>
          <a:p>
            <a:pPr marL="0" indent="0">
              <a:buNone/>
            </a:pPr>
            <a:endParaRPr lang="en-US" sz="28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800" dirty="0">
                <a:latin typeface="Helvetica Neue"/>
                <a:cs typeface="Helvetica Neue"/>
              </a:rPr>
              <a:t>Human language lands somewhere in the upper half, in terms of power and sophistication.</a:t>
            </a:r>
          </a:p>
          <a:p>
            <a:endParaRPr lang="en-US" sz="26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0994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Check Your Understanding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latin typeface="Helvetica Neue"/>
                <a:cs typeface="Helvetica Neue"/>
              </a:rPr>
              <a:t>Which level(s) of analysis do the following questions address?</a:t>
            </a:r>
          </a:p>
          <a:p>
            <a:pPr marL="514350" indent="-514350">
              <a:buFont typeface="+mj-lt"/>
              <a:buAutoNum type="alphaLcPeriod"/>
            </a:pPr>
            <a:r>
              <a:rPr lang="en-US" sz="2600" dirty="0">
                <a:latin typeface="Helvetica Neue"/>
                <a:cs typeface="Helvetica Neue"/>
              </a:rPr>
              <a:t>Can we build a logical AND gate using Legos?</a:t>
            </a:r>
          </a:p>
          <a:p>
            <a:pPr marL="514350" indent="-514350">
              <a:buFont typeface="+mj-lt"/>
              <a:buAutoNum type="alphaLcPeriod"/>
            </a:pPr>
            <a:r>
              <a:rPr lang="en-US" sz="2600" dirty="0">
                <a:latin typeface="Helvetica Neue"/>
                <a:cs typeface="Helvetica Neue"/>
              </a:rPr>
              <a:t>How do people identify and retrieve information from long-term memory?</a:t>
            </a:r>
          </a:p>
          <a:p>
            <a:pPr marL="514350" indent="-514350">
              <a:buFont typeface="+mj-lt"/>
              <a:buAutoNum type="alphaLcPeriod"/>
            </a:pPr>
            <a:r>
              <a:rPr lang="en-US" sz="2600" dirty="0">
                <a:latin typeface="Helvetica Neue"/>
                <a:cs typeface="Helvetica Neue"/>
              </a:rPr>
              <a:t>What is the optimal strategy for playing Rock-Paper-Scissors?</a:t>
            </a:r>
          </a:p>
          <a:p>
            <a:pPr marL="514350" indent="-514350">
              <a:buFont typeface="+mj-lt"/>
              <a:buAutoNum type="alphaLcPeriod"/>
            </a:pPr>
            <a:r>
              <a:rPr lang="en-US" sz="2600" dirty="0">
                <a:latin typeface="Helvetica Neue"/>
                <a:cs typeface="Helvetica Neue"/>
              </a:rPr>
              <a:t>What techniques do firefighters use to predict where a fire will spread?</a:t>
            </a:r>
          </a:p>
        </p:txBody>
      </p:sp>
    </p:spTree>
    <p:extLst>
      <p:ext uri="{BB962C8B-B14F-4D97-AF65-F5344CB8AC3E}">
        <p14:creationId xmlns:p14="http://schemas.microsoft.com/office/powerpoint/2010/main" val="64097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AB5953-7F4B-D94F-9CA0-3ABD9386088E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title"/>
          </p:nvPr>
        </p:nvSpPr>
        <p:spPr>
          <a:xfrm>
            <a:off x="0" y="222740"/>
            <a:ext cx="9144000" cy="685800"/>
          </a:xfrm>
        </p:spPr>
        <p:txBody>
          <a:bodyPr rIns="132080">
            <a:normAutofit fontScale="90000"/>
          </a:bodyPr>
          <a:lstStyle/>
          <a:p>
            <a:pPr indent="0" eaLnBrk="1" hangingPunct="1">
              <a:defRPr/>
            </a:pPr>
            <a:r>
              <a:rPr lang="en-US" dirty="0">
                <a:latin typeface="Helvetica Neue"/>
                <a:cs typeface="Helvetica Neue"/>
              </a:rPr>
              <a:t>Three Levels of Description</a:t>
            </a:r>
            <a:endParaRPr lang="en-US" i="1" dirty="0">
              <a:latin typeface="Helvetica Neue"/>
              <a:cs typeface="Helvetica Neue"/>
            </a:endParaRPr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1158125" y="1054100"/>
            <a:ext cx="4724400" cy="1452563"/>
          </a:xfrm>
        </p:spPr>
        <p:txBody>
          <a:bodyPr rIns="132080">
            <a:noAutofit/>
          </a:bodyPr>
          <a:lstStyle/>
          <a:p>
            <a:pPr marL="0" indent="0" eaLnBrk="1" hangingPunct="1">
              <a:buFont typeface="Trebuchet MS" charset="0"/>
              <a:buNone/>
              <a:defRPr/>
            </a:pPr>
            <a:r>
              <a:rPr lang="en-US" sz="2600" dirty="0">
                <a:latin typeface="Helvetica Neue"/>
                <a:cs typeface="Helvetica Neue"/>
              </a:rPr>
              <a:t>Computational</a:t>
            </a:r>
            <a:br>
              <a:rPr lang="en-US" sz="2400" dirty="0">
                <a:latin typeface="Helvetica Neue"/>
                <a:cs typeface="Helvetica Neue"/>
              </a:rPr>
            </a:br>
            <a:r>
              <a:rPr lang="en-US" sz="1600" dirty="0">
                <a:solidFill>
                  <a:srgbClr val="4B4B4B"/>
                </a:solidFill>
                <a:latin typeface="Helvetica Neue"/>
                <a:cs typeface="Helvetica Neue"/>
              </a:rPr>
              <a:t>Why do things work the way they do?</a:t>
            </a:r>
            <a:br>
              <a:rPr lang="en-US" sz="1600" dirty="0">
                <a:solidFill>
                  <a:srgbClr val="4B4B4B"/>
                </a:solidFill>
                <a:latin typeface="Helvetica Neue"/>
                <a:cs typeface="Helvetica Neue"/>
              </a:rPr>
            </a:br>
            <a:r>
              <a:rPr lang="en-US" sz="1600" dirty="0">
                <a:solidFill>
                  <a:srgbClr val="4B4B4B"/>
                </a:solidFill>
                <a:latin typeface="Helvetica Neue"/>
                <a:cs typeface="Helvetica Neue"/>
              </a:rPr>
              <a:t>What is the goal of the computation?</a:t>
            </a:r>
            <a:br>
              <a:rPr lang="en-US" sz="1600" dirty="0">
                <a:solidFill>
                  <a:srgbClr val="4B4B4B"/>
                </a:solidFill>
                <a:latin typeface="Helvetica Neue"/>
                <a:cs typeface="Helvetica Neue"/>
              </a:rPr>
            </a:br>
            <a:r>
              <a:rPr lang="en-US" sz="1600" dirty="0">
                <a:solidFill>
                  <a:srgbClr val="4B4B4B"/>
                </a:solidFill>
                <a:latin typeface="Helvetica Neue"/>
                <a:cs typeface="Helvetica Neue"/>
              </a:rPr>
              <a:t>What are the unifying principles?</a:t>
            </a:r>
          </a:p>
          <a:p>
            <a:pPr marL="0" indent="0" eaLnBrk="1" hangingPunct="1">
              <a:buFont typeface="Trebuchet MS" charset="0"/>
              <a:buNone/>
              <a:defRPr/>
            </a:pPr>
            <a:br>
              <a:rPr lang="en-US" sz="1600" dirty="0">
                <a:solidFill>
                  <a:srgbClr val="4B4B4B"/>
                </a:solidFill>
                <a:latin typeface="Helvetica Neue"/>
                <a:cs typeface="Helvetica Neue"/>
              </a:rPr>
            </a:br>
            <a:endParaRPr lang="en-US" sz="2400" dirty="0">
              <a:latin typeface="Helvetica Neue"/>
              <a:cs typeface="Helvetica Neue"/>
            </a:endParaRPr>
          </a:p>
        </p:txBody>
      </p:sp>
      <p:pic>
        <p:nvPicPr>
          <p:cNvPr id="5137" name="Picture 1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31" y="1695539"/>
            <a:ext cx="2951163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8" name="Rectangle 17"/>
          <p:cNvSpPr>
            <a:spLocks/>
          </p:cNvSpPr>
          <p:nvPr/>
        </p:nvSpPr>
        <p:spPr bwMode="auto">
          <a:xfrm>
            <a:off x="5184881" y="1390739"/>
            <a:ext cx="1093788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 i="1">
                <a:solidFill>
                  <a:schemeClr val="tx1"/>
                </a:solidFill>
                <a:latin typeface="Times" charset="0"/>
                <a:ea typeface="ＭＳ Ｐゴシック" charset="0"/>
                <a:sym typeface="Times" charset="0"/>
              </a:rPr>
              <a:t>maximize:</a:t>
            </a:r>
          </a:p>
        </p:txBody>
      </p:sp>
      <p:pic>
        <p:nvPicPr>
          <p:cNvPr id="5139" name="Picture 1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931" y="4656138"/>
            <a:ext cx="2874962" cy="170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Rectangle 15"/>
          <p:cNvSpPr txBox="1">
            <a:spLocks noChangeArrowheads="1"/>
          </p:cNvSpPr>
          <p:nvPr/>
        </p:nvSpPr>
        <p:spPr bwMode="auto">
          <a:xfrm>
            <a:off x="1158125" y="4892675"/>
            <a:ext cx="3931506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50800" tIns="50800" rIns="132080" bIns="50800"/>
          <a:lstStyle>
            <a:lvl1pPr marL="382588" indent="-342900" algn="l" rtl="0" fontAlgn="base">
              <a:spcBef>
                <a:spcPts val="700"/>
              </a:spcBef>
              <a:spcAft>
                <a:spcPct val="0"/>
              </a:spcAft>
              <a:buSzPct val="100000"/>
              <a:buFont typeface="Trebuchet M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1pPr>
            <a:lvl2pPr marL="731838" indent="-285750" algn="l" rtl="0" fontAlgn="base">
              <a:spcBef>
                <a:spcPts val="600"/>
              </a:spcBef>
              <a:spcAft>
                <a:spcPct val="0"/>
              </a:spcAft>
              <a:buSzPct val="100000"/>
              <a:buFont typeface="Trebuchet MS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2pPr>
            <a:lvl3pPr marL="1131888" indent="-228600" algn="l" rtl="0" fontAlgn="base">
              <a:spcBef>
                <a:spcPts val="600"/>
              </a:spcBef>
              <a:spcAft>
                <a:spcPct val="0"/>
              </a:spcAft>
              <a:buSzPct val="100000"/>
              <a:buFont typeface="Trebuchet MS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3pPr>
            <a:lvl4pPr marL="15890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Trebuchet MS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4pPr>
            <a:lvl5pPr marL="20462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Trebuchet M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5pPr>
            <a:lvl6pPr marL="25034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Trebuchet M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6pPr>
            <a:lvl7pPr marL="29606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Trebuchet M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7pPr>
            <a:lvl8pPr marL="34178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Trebuchet M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8pPr>
            <a:lvl9pPr marL="38750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Trebuchet M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9pPr>
          </a:lstStyle>
          <a:p>
            <a:pPr marL="0" indent="0">
              <a:buFont typeface="Trebuchet MS" charset="0"/>
              <a:buNone/>
              <a:defRPr/>
            </a:pPr>
            <a:r>
              <a:rPr lang="en-US" sz="2400" dirty="0" err="1">
                <a:latin typeface="Helvetica Neue"/>
                <a:cs typeface="Helvetica Neue"/>
              </a:rPr>
              <a:t>Implementational</a:t>
            </a:r>
            <a:br>
              <a:rPr lang="en-US" sz="2400" dirty="0">
                <a:latin typeface="Helvetica Neue"/>
                <a:cs typeface="Helvetica Neue"/>
              </a:rPr>
            </a:br>
            <a:r>
              <a:rPr lang="en-US" sz="1600" dirty="0">
                <a:solidFill>
                  <a:srgbClr val="4B4B4B"/>
                </a:solidFill>
                <a:latin typeface="Helvetica Neue"/>
                <a:cs typeface="Helvetica Neue"/>
              </a:rPr>
              <a:t>How can such a system be built in hardware?</a:t>
            </a:r>
            <a:br>
              <a:rPr lang="en-US" sz="1600" dirty="0">
                <a:solidFill>
                  <a:srgbClr val="4B4B4B"/>
                </a:solidFill>
                <a:latin typeface="Helvetica Neue"/>
                <a:cs typeface="Helvetica Neue"/>
              </a:rPr>
            </a:br>
            <a:r>
              <a:rPr lang="en-US" sz="1600" dirty="0">
                <a:solidFill>
                  <a:srgbClr val="4B4B4B"/>
                </a:solidFill>
                <a:latin typeface="Helvetica Neue"/>
                <a:cs typeface="Helvetica Neue"/>
              </a:rPr>
              <a:t>How can neurons carry out the computations?</a:t>
            </a:r>
          </a:p>
        </p:txBody>
      </p:sp>
      <p:sp>
        <p:nvSpPr>
          <p:cNvPr id="81" name="Rectangle 15"/>
          <p:cNvSpPr txBox="1">
            <a:spLocks noChangeArrowheads="1"/>
          </p:cNvSpPr>
          <p:nvPr/>
        </p:nvSpPr>
        <p:spPr bwMode="auto">
          <a:xfrm>
            <a:off x="1158125" y="2738438"/>
            <a:ext cx="472440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50800" tIns="50800" rIns="132080" bIns="50800"/>
          <a:lstStyle>
            <a:lvl1pPr marL="382588" indent="-342900" algn="l" rtl="0" fontAlgn="base">
              <a:spcBef>
                <a:spcPts val="700"/>
              </a:spcBef>
              <a:spcAft>
                <a:spcPct val="0"/>
              </a:spcAft>
              <a:buSzPct val="100000"/>
              <a:buFont typeface="Trebuchet M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1pPr>
            <a:lvl2pPr marL="731838" indent="-285750" algn="l" rtl="0" fontAlgn="base">
              <a:spcBef>
                <a:spcPts val="600"/>
              </a:spcBef>
              <a:spcAft>
                <a:spcPct val="0"/>
              </a:spcAft>
              <a:buSzPct val="100000"/>
              <a:buFont typeface="Trebuchet MS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2pPr>
            <a:lvl3pPr marL="1131888" indent="-228600" algn="l" rtl="0" fontAlgn="base">
              <a:spcBef>
                <a:spcPts val="600"/>
              </a:spcBef>
              <a:spcAft>
                <a:spcPct val="0"/>
              </a:spcAft>
              <a:buSzPct val="100000"/>
              <a:buFont typeface="Trebuchet MS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3pPr>
            <a:lvl4pPr marL="15890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Trebuchet MS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4pPr>
            <a:lvl5pPr marL="20462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Trebuchet M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5pPr>
            <a:lvl6pPr marL="25034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Trebuchet M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6pPr>
            <a:lvl7pPr marL="29606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Trebuchet M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7pPr>
            <a:lvl8pPr marL="34178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Trebuchet M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8pPr>
            <a:lvl9pPr marL="38750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Trebuchet MS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Trebuchet MS" charset="0"/>
              </a:defRPr>
            </a:lvl9pPr>
          </a:lstStyle>
          <a:p>
            <a:pPr marL="0" indent="0">
              <a:buFont typeface="Trebuchet MS" charset="0"/>
              <a:buNone/>
              <a:defRPr/>
            </a:pPr>
            <a:r>
              <a:rPr lang="en-US" sz="2400" dirty="0">
                <a:latin typeface="Helvetica Neue"/>
                <a:cs typeface="Helvetica Neue"/>
              </a:rPr>
              <a:t>Algorithmic</a:t>
            </a:r>
            <a:br>
              <a:rPr lang="en-US" sz="2400" dirty="0">
                <a:latin typeface="Helvetica Neue"/>
                <a:cs typeface="Helvetica Neue"/>
              </a:rPr>
            </a:br>
            <a:r>
              <a:rPr lang="en-US" sz="1600" dirty="0">
                <a:solidFill>
                  <a:srgbClr val="4B4B4B"/>
                </a:solidFill>
                <a:latin typeface="Helvetica Neue"/>
                <a:cs typeface="Helvetica Neue"/>
              </a:rPr>
              <a:t>What representations can implement</a:t>
            </a:r>
            <a:br>
              <a:rPr lang="en-US" sz="1600" dirty="0">
                <a:solidFill>
                  <a:srgbClr val="4B4B4B"/>
                </a:solidFill>
                <a:latin typeface="Helvetica Neue"/>
                <a:cs typeface="Helvetica Neue"/>
              </a:rPr>
            </a:br>
            <a:r>
              <a:rPr lang="en-US" sz="1600" dirty="0">
                <a:solidFill>
                  <a:srgbClr val="4B4B4B"/>
                </a:solidFill>
                <a:latin typeface="Helvetica Neue"/>
                <a:cs typeface="Helvetica Neue"/>
              </a:rPr>
              <a:t>such computations?</a:t>
            </a:r>
            <a:br>
              <a:rPr lang="en-US" sz="1600" dirty="0">
                <a:solidFill>
                  <a:srgbClr val="4B4B4B"/>
                </a:solidFill>
                <a:latin typeface="Helvetica Neue"/>
                <a:cs typeface="Helvetica Neue"/>
              </a:rPr>
            </a:br>
            <a:r>
              <a:rPr lang="en-US" sz="1600" dirty="0">
                <a:solidFill>
                  <a:srgbClr val="4B4B4B"/>
                </a:solidFill>
                <a:latin typeface="Helvetica Neue"/>
                <a:cs typeface="Helvetica Neue"/>
              </a:rPr>
              <a:t>How does the choice of representations</a:t>
            </a:r>
            <a:br>
              <a:rPr lang="en-US" sz="1600" dirty="0">
                <a:solidFill>
                  <a:srgbClr val="4B4B4B"/>
                </a:solidFill>
                <a:latin typeface="Helvetica Neue"/>
                <a:cs typeface="Helvetica Neue"/>
              </a:rPr>
            </a:br>
            <a:r>
              <a:rPr lang="en-US" sz="1600" dirty="0">
                <a:solidFill>
                  <a:srgbClr val="4B4B4B"/>
                </a:solidFill>
                <a:latin typeface="Helvetica Neue"/>
                <a:cs typeface="Helvetica Neue"/>
              </a:rPr>
              <a:t>determine the algorithm?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3986" y="6427986"/>
            <a:ext cx="8763938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"/>
                <a:cs typeface="Helvetica Neue"/>
              </a:rPr>
              <a:t>Modified from slide by C. </a:t>
            </a:r>
            <a:r>
              <a:rPr lang="en-US" sz="1400" dirty="0" err="1">
                <a:latin typeface="Helvetica Neue"/>
                <a:cs typeface="Helvetica Neue"/>
              </a:rPr>
              <a:t>Rothkopf</a:t>
            </a:r>
            <a:r>
              <a:rPr lang="en-US" sz="1400" dirty="0">
                <a:latin typeface="Helvetica Neue"/>
                <a:cs typeface="Helvetica Neue"/>
              </a:rPr>
              <a:t>: </a:t>
            </a:r>
            <a:r>
              <a:rPr lang="is-IS" sz="1100" dirty="0">
                <a:latin typeface="Courier"/>
                <a:cs typeface="Courier"/>
              </a:rPr>
              <a:t>http://fias.uni-frankfurt.de/~rothkopf/docs/david_marr_3_levels.jpg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3" name="Up-Down Arrow 2"/>
          <p:cNvSpPr/>
          <p:nvPr/>
        </p:nvSpPr>
        <p:spPr>
          <a:xfrm>
            <a:off x="1267197" y="2315307"/>
            <a:ext cx="220006" cy="413361"/>
          </a:xfrm>
          <a:prstGeom prst="up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Up-Down Arrow 76"/>
          <p:cNvSpPr/>
          <p:nvPr/>
        </p:nvSpPr>
        <p:spPr>
          <a:xfrm>
            <a:off x="1267197" y="4238625"/>
            <a:ext cx="220006" cy="718291"/>
          </a:xfrm>
          <a:prstGeom prst="upDown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63" y="2609981"/>
            <a:ext cx="2893130" cy="18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3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8" grpId="0"/>
      <p:bldP spid="80" grpId="0"/>
      <p:bldP spid="81" grpId="0"/>
      <p:bldP spid="3" grpId="0" animBg="1"/>
      <p:bldP spid="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A Loose 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solidFill>
                  <a:prstClr val="black"/>
                </a:solidFill>
                <a:latin typeface="Helvetica Neue"/>
                <a:cs typeface="Helvetica Neue"/>
              </a:rPr>
              <a:t>Marr’s levels of analysis are coupled, but only loosely: often an explanation at one level involves issues that are mostly independent of the other two!</a:t>
            </a:r>
          </a:p>
          <a:p>
            <a:pPr marL="0" indent="0">
              <a:buNone/>
            </a:pPr>
            <a:endParaRPr lang="en-US" sz="2800" dirty="0">
              <a:solidFill>
                <a:prstClr val="black"/>
              </a:solidFill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prstClr val="black"/>
                </a:solidFill>
                <a:latin typeface="Helvetica Neue"/>
                <a:cs typeface="Helvetica Neue"/>
              </a:rPr>
              <a:t>Examples</a:t>
            </a:r>
            <a:r>
              <a:rPr lang="en-US" sz="2800" dirty="0">
                <a:solidFill>
                  <a:prstClr val="black"/>
                </a:solidFill>
                <a:latin typeface="Helvetica Neue"/>
                <a:cs typeface="Helvetica Neue"/>
              </a:rPr>
              <a:t>: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prstClr val="black"/>
                </a:solidFill>
                <a:latin typeface="Helvetica Neue"/>
                <a:cs typeface="Helvetica Neue"/>
              </a:rPr>
              <a:t>Does knowing </a:t>
            </a:r>
            <a:r>
              <a:rPr lang="en-US" sz="2800" i="1" dirty="0">
                <a:solidFill>
                  <a:prstClr val="black"/>
                </a:solidFill>
                <a:latin typeface="Helvetica Neue"/>
                <a:cs typeface="Helvetica Neue"/>
              </a:rPr>
              <a:t>why </a:t>
            </a:r>
            <a:r>
              <a:rPr lang="en-US" sz="2800" dirty="0">
                <a:solidFill>
                  <a:prstClr val="black"/>
                </a:solidFill>
                <a:latin typeface="Helvetica Neue"/>
                <a:cs typeface="Helvetica Neue"/>
              </a:rPr>
              <a:t>a cash register exists tell us anything about the </a:t>
            </a:r>
            <a:r>
              <a:rPr lang="en-US" sz="2800" i="1" dirty="0">
                <a:solidFill>
                  <a:prstClr val="black"/>
                </a:solidFill>
                <a:latin typeface="Helvetica Neue"/>
                <a:cs typeface="Helvetica Neue"/>
              </a:rPr>
              <a:t>how </a:t>
            </a:r>
            <a:r>
              <a:rPr lang="en-US" sz="2800" dirty="0">
                <a:solidFill>
                  <a:prstClr val="black"/>
                </a:solidFill>
                <a:latin typeface="Helvetica Neue"/>
                <a:cs typeface="Helvetica Neue"/>
              </a:rPr>
              <a:t>it performs its computations?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800" dirty="0">
                <a:solidFill>
                  <a:prstClr val="black"/>
                </a:solidFill>
                <a:latin typeface="Helvetica Neue"/>
                <a:cs typeface="Helvetica Neue"/>
              </a:rPr>
              <a:t>Will knowing the state of every neuron in the brain automatically tell us </a:t>
            </a:r>
            <a:r>
              <a:rPr lang="en-US" sz="2800" i="1" dirty="0">
                <a:solidFill>
                  <a:prstClr val="black"/>
                </a:solidFill>
                <a:latin typeface="Helvetica Neue"/>
                <a:cs typeface="Helvetica Neue"/>
              </a:rPr>
              <a:t>what</a:t>
            </a:r>
            <a:r>
              <a:rPr lang="en-US" sz="2800" dirty="0">
                <a:solidFill>
                  <a:prstClr val="black"/>
                </a:solidFill>
                <a:latin typeface="Helvetica Neue"/>
                <a:cs typeface="Helvetica Neue"/>
              </a:rPr>
              <a:t> the brain is computing?</a:t>
            </a:r>
          </a:p>
        </p:txBody>
      </p:sp>
    </p:spTree>
    <p:extLst>
      <p:ext uri="{BB962C8B-B14F-4D97-AF65-F5344CB8AC3E}">
        <p14:creationId xmlns:p14="http://schemas.microsoft.com/office/powerpoint/2010/main" val="179123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 Neue"/>
                <a:cs typeface="Helvetica Neue"/>
              </a:rPr>
              <a:t>How Universal Are Marr’s Levels?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Helvetica Neue"/>
                <a:cs typeface="Helvetica Neue"/>
              </a:rPr>
              <a:t>Question: </a:t>
            </a:r>
            <a:r>
              <a:rPr lang="en-US" sz="2800" dirty="0">
                <a:latin typeface="Helvetica Neue"/>
                <a:cs typeface="Helvetica Neue"/>
              </a:rPr>
              <a:t>Does every information processing task have an explanation at each of Marr’s 3 levels?</a:t>
            </a:r>
          </a:p>
          <a:p>
            <a:pPr marL="0" indent="0">
              <a:buNone/>
            </a:pPr>
            <a:endParaRPr lang="en-US" sz="1800" b="1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sz="1800" b="1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800" b="1" dirty="0">
                <a:latin typeface="Helvetica Neue"/>
                <a:cs typeface="Helvetica Neue"/>
              </a:rPr>
              <a:t>Answer:</a:t>
            </a:r>
            <a:r>
              <a:rPr lang="en-US" sz="2800" dirty="0">
                <a:latin typeface="Helvetica Neue"/>
                <a:cs typeface="Helvetica Neue"/>
              </a:rPr>
              <a:t> Not necessarily! </a:t>
            </a:r>
            <a:r>
              <a:rPr lang="en-US" sz="2800" dirty="0">
                <a:solidFill>
                  <a:prstClr val="black"/>
                </a:solidFill>
                <a:latin typeface="Helvetica Neue"/>
                <a:cs typeface="Helvetica Neue"/>
              </a:rPr>
              <a:t>Some phenomena may have explanations at only one or two levels of analysis. 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prstClr val="black"/>
                </a:solidFill>
                <a:latin typeface="Helvetica Neue"/>
                <a:cs typeface="Helvetica Neue"/>
              </a:rPr>
              <a:t>Examples: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  <a:latin typeface="Helvetica Neue"/>
                <a:cs typeface="Helvetica Neue"/>
              </a:rPr>
              <a:t>Afterimages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prstClr val="black"/>
                </a:solidFill>
                <a:latin typeface="Helvetica Neue"/>
                <a:cs typeface="Helvetica Neue"/>
              </a:rPr>
              <a:t>Auditory masking</a:t>
            </a:r>
          </a:p>
          <a:p>
            <a:pPr marL="0" indent="0">
              <a:buNone/>
            </a:pPr>
            <a:endParaRPr lang="en-US" sz="28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1248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08" y="274638"/>
            <a:ext cx="8596798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 Neue"/>
                <a:cs typeface="Helvetica Neue"/>
              </a:rPr>
              <a:t>An Approach to Computational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5915"/>
            <a:ext cx="82296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Helvetica Neue"/>
                <a:cs typeface="Helvetica Neue"/>
              </a:rPr>
              <a:t>Map inputs to outputs </a:t>
            </a:r>
          </a:p>
          <a:p>
            <a:pPr marL="914400" lvl="1" indent="-514350"/>
            <a:r>
              <a:rPr lang="en-US" sz="2000" dirty="0">
                <a:latin typeface="Helvetica Neue"/>
                <a:cs typeface="Helvetica Neue"/>
              </a:rPr>
              <a:t>What regularities do you see? </a:t>
            </a:r>
          </a:p>
          <a:p>
            <a:pPr marL="914400" lvl="1" indent="-514350"/>
            <a:r>
              <a:rPr lang="en-US" sz="2000" dirty="0">
                <a:latin typeface="Helvetica Neue"/>
                <a:cs typeface="Helvetica Neue"/>
              </a:rPr>
              <a:t>Can they be characterized using mathematics?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Helvetica Neue"/>
                <a:cs typeface="Helvetica Neue"/>
              </a:rPr>
              <a:t>Use knowledge of these regularities to develop a theory of the problem(s) the system is solving</a:t>
            </a:r>
          </a:p>
          <a:p>
            <a:pPr marL="914400" lvl="1" indent="-514350"/>
            <a:r>
              <a:rPr lang="en-US" sz="2000" b="1" dirty="0">
                <a:latin typeface="Helvetica Neue"/>
                <a:cs typeface="Helvetica Neue"/>
              </a:rPr>
              <a:t>Potential Pitfall</a:t>
            </a:r>
            <a:r>
              <a:rPr lang="en-US" sz="2000" dirty="0">
                <a:latin typeface="Helvetica Neue"/>
                <a:cs typeface="Helvetica Neue"/>
              </a:rPr>
              <a:t>: Phenomena that lack a function won't have a meaningful computational level description!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Helvetica Neue"/>
                <a:cs typeface="Helvetica Neue"/>
              </a:rPr>
              <a:t>Work out an optimal solution to the problem you’ve identified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Helvetica Neue"/>
                <a:cs typeface="Helvetica Neue"/>
              </a:rPr>
              <a:t>Perform experiments to see how well the system’s behavior corresponds to your solution</a:t>
            </a:r>
          </a:p>
        </p:txBody>
      </p:sp>
    </p:spTree>
    <p:extLst>
      <p:ext uri="{BB962C8B-B14F-4D97-AF65-F5344CB8AC3E}">
        <p14:creationId xmlns:p14="http://schemas.microsoft.com/office/powerpoint/2010/main" val="202683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6176"/>
            <a:ext cx="8229600" cy="1143000"/>
          </a:xfrm>
        </p:spPr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PS0 review</a:t>
            </a:r>
          </a:p>
        </p:txBody>
      </p:sp>
    </p:spTree>
    <p:extLst>
      <p:ext uri="{BB962C8B-B14F-4D97-AF65-F5344CB8AC3E}">
        <p14:creationId xmlns:p14="http://schemas.microsoft.com/office/powerpoint/2010/main" val="3147310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1369</Words>
  <Application>Microsoft Office PowerPoint</Application>
  <PresentationFormat>On-screen Show (4:3)</PresentationFormat>
  <Paragraphs>274</Paragraphs>
  <Slides>39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ＭＳ Ｐゴシック</vt:lpstr>
      <vt:lpstr>Arial</vt:lpstr>
      <vt:lpstr>Calibri</vt:lpstr>
      <vt:lpstr>Courier</vt:lpstr>
      <vt:lpstr>Helvetica Neue</vt:lpstr>
      <vt:lpstr>Times</vt:lpstr>
      <vt:lpstr>Trebuchet MS</vt:lpstr>
      <vt:lpstr>Office Theme</vt:lpstr>
      <vt:lpstr>Equation</vt:lpstr>
      <vt:lpstr>PowerPoint Presentation</vt:lpstr>
      <vt:lpstr>Outline</vt:lpstr>
      <vt:lpstr>Marr’s 3 Levels of Analysis</vt:lpstr>
      <vt:lpstr>Check Your Understanding</vt:lpstr>
      <vt:lpstr>Three Levels of Description</vt:lpstr>
      <vt:lpstr>A Loose Hierarchy</vt:lpstr>
      <vt:lpstr>How Universal Are Marr’s Levels?</vt:lpstr>
      <vt:lpstr>An Approach to Computational Analysis</vt:lpstr>
      <vt:lpstr>PS0 review</vt:lpstr>
      <vt:lpstr>Matrix indexing</vt:lpstr>
      <vt:lpstr>Language as formal system</vt:lpstr>
      <vt:lpstr>How complex is natural language?</vt:lpstr>
      <vt:lpstr>Complexity of language</vt:lpstr>
      <vt:lpstr>Language as a formal system</vt:lpstr>
      <vt:lpstr>Language as a Formal System</vt:lpstr>
      <vt:lpstr>Formal Grammars</vt:lpstr>
      <vt:lpstr>Chomsky Hierarchy</vt:lpstr>
      <vt:lpstr>Chomsky Hierarchy</vt:lpstr>
      <vt:lpstr>Type 3: Regular/Finite-State Grammars</vt:lpstr>
      <vt:lpstr>Type 3: Regular/Finite-State Grammar</vt:lpstr>
      <vt:lpstr>Type 2: Context-Free Grammars</vt:lpstr>
      <vt:lpstr>Cross-serial dependencies</vt:lpstr>
      <vt:lpstr>Type 1: Context-sensitive grammar</vt:lpstr>
      <vt:lpstr>Type 0: Recursively Enumerable Grammars </vt:lpstr>
      <vt:lpstr>The Chomsky Hierarchy</vt:lpstr>
      <vt:lpstr>What is a Turing machine?</vt:lpstr>
      <vt:lpstr>PowerPoint Presentation</vt:lpstr>
      <vt:lpstr>Turing Machine</vt:lpstr>
      <vt:lpstr>A Turing Machine</vt:lpstr>
      <vt:lpstr>The Tape</vt:lpstr>
      <vt:lpstr>Example 1</vt:lpstr>
      <vt:lpstr>Example 2</vt:lpstr>
      <vt:lpstr>State and transitions</vt:lpstr>
      <vt:lpstr>Halting</vt:lpstr>
      <vt:lpstr>Halting  </vt:lpstr>
      <vt:lpstr>Accepting states</vt:lpstr>
      <vt:lpstr>Acceptance</vt:lpstr>
      <vt:lpstr>Turing machine demo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Models of Cognition</dc:title>
  <dc:creator>David Bourgin</dc:creator>
  <cp:lastModifiedBy>rach0012@e.ntu.edu.sg</cp:lastModifiedBy>
  <cp:revision>106</cp:revision>
  <dcterms:created xsi:type="dcterms:W3CDTF">2015-02-09T20:38:22Z</dcterms:created>
  <dcterms:modified xsi:type="dcterms:W3CDTF">2016-09-13T00:45:51Z</dcterms:modified>
</cp:coreProperties>
</file>